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21"/>
  </p:notesMasterIdLst>
  <p:handoutMasterIdLst>
    <p:handoutMasterId r:id="rId22"/>
  </p:handoutMasterIdLst>
  <p:sldIdLst>
    <p:sldId id="323" r:id="rId2"/>
    <p:sldId id="328" r:id="rId3"/>
    <p:sldId id="325" r:id="rId4"/>
    <p:sldId id="326" r:id="rId5"/>
    <p:sldId id="327" r:id="rId6"/>
    <p:sldId id="341" r:id="rId7"/>
    <p:sldId id="329" r:id="rId8"/>
    <p:sldId id="332" r:id="rId9"/>
    <p:sldId id="338" r:id="rId10"/>
    <p:sldId id="333" r:id="rId11"/>
    <p:sldId id="334" r:id="rId12"/>
    <p:sldId id="335" r:id="rId13"/>
    <p:sldId id="336" r:id="rId14"/>
    <p:sldId id="337" r:id="rId15"/>
    <p:sldId id="340" r:id="rId16"/>
    <p:sldId id="342" r:id="rId17"/>
    <p:sldId id="343" r:id="rId18"/>
    <p:sldId id="344" r:id="rId19"/>
    <p:sldId id="321" r:id="rId20"/>
  </p:sldIdLst>
  <p:sldSz cx="13004800" cy="9753600"/>
  <p:notesSz cx="7023100" cy="9309100"/>
  <p:defaultTextStyle>
    <a:defPPr>
      <a:defRPr lang="en-US"/>
    </a:defPPr>
    <a:lvl1pPr algn="l" rtl="0" eaLnBrk="0" fontAlgn="base" hangingPunct="0">
      <a:spcBef>
        <a:spcPct val="0"/>
      </a:spcBef>
      <a:spcAft>
        <a:spcPct val="0"/>
      </a:spcAft>
      <a:defRPr sz="4200" kern="1200">
        <a:solidFill>
          <a:srgbClr val="000000"/>
        </a:solidFill>
        <a:latin typeface="Gill Sans" charset="0"/>
        <a:ea typeface="ヒラギノ明朝 ProN W3" charset="0"/>
        <a:cs typeface="ヒラギノ明朝 ProN W3" charset="0"/>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明朝 ProN W3" charset="0"/>
        <a:cs typeface="ヒラギノ明朝 ProN W3" charset="0"/>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明朝 ProN W3" charset="0"/>
        <a:cs typeface="ヒラギノ明朝 ProN W3" charset="0"/>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明朝 ProN W3" charset="0"/>
        <a:cs typeface="ヒラギノ明朝 ProN W3" charset="0"/>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明朝 ProN W3" charset="0"/>
        <a:cs typeface="ヒラギノ明朝 ProN W3" charset="0"/>
        <a:sym typeface="Gill Sans" charset="0"/>
      </a:defRPr>
    </a:lvl5pPr>
    <a:lvl6pPr marL="2286000" algn="l" defTabSz="457200" rtl="0" eaLnBrk="1" latinLnBrk="0" hangingPunct="1">
      <a:defRPr sz="4200" kern="1200">
        <a:solidFill>
          <a:srgbClr val="000000"/>
        </a:solidFill>
        <a:latin typeface="Gill Sans" charset="0"/>
        <a:ea typeface="ヒラギノ明朝 ProN W3" charset="0"/>
        <a:cs typeface="ヒラギノ明朝 ProN W3" charset="0"/>
        <a:sym typeface="Gill Sans" charset="0"/>
      </a:defRPr>
    </a:lvl6pPr>
    <a:lvl7pPr marL="2743200" algn="l" defTabSz="457200" rtl="0" eaLnBrk="1" latinLnBrk="0" hangingPunct="1">
      <a:defRPr sz="4200" kern="1200">
        <a:solidFill>
          <a:srgbClr val="000000"/>
        </a:solidFill>
        <a:latin typeface="Gill Sans" charset="0"/>
        <a:ea typeface="ヒラギノ明朝 ProN W3" charset="0"/>
        <a:cs typeface="ヒラギノ明朝 ProN W3" charset="0"/>
        <a:sym typeface="Gill Sans" charset="0"/>
      </a:defRPr>
    </a:lvl7pPr>
    <a:lvl8pPr marL="3200400" algn="l" defTabSz="457200" rtl="0" eaLnBrk="1" latinLnBrk="0" hangingPunct="1">
      <a:defRPr sz="4200" kern="1200">
        <a:solidFill>
          <a:srgbClr val="000000"/>
        </a:solidFill>
        <a:latin typeface="Gill Sans" charset="0"/>
        <a:ea typeface="ヒラギノ明朝 ProN W3" charset="0"/>
        <a:cs typeface="ヒラギノ明朝 ProN W3" charset="0"/>
        <a:sym typeface="Gill Sans" charset="0"/>
      </a:defRPr>
    </a:lvl8pPr>
    <a:lvl9pPr marL="3657600" algn="l" defTabSz="457200" rtl="0" eaLnBrk="1" latinLnBrk="0" hangingPunct="1">
      <a:defRPr sz="4200" kern="1200">
        <a:solidFill>
          <a:srgbClr val="000000"/>
        </a:solidFill>
        <a:latin typeface="Gill Sans" charset="0"/>
        <a:ea typeface="ヒラギノ明朝 ProN W3" charset="0"/>
        <a:cs typeface="ヒラギノ明朝 ProN W3" charset="0"/>
        <a:sym typeface="Gill Sans" charset="0"/>
      </a:defRPr>
    </a:lvl9pPr>
  </p:defaultTextStyle>
  <p:extLst>
    <p:ext uri="{EFAFB233-063F-42B5-8137-9DF3F51BA10A}">
      <p15:sldGuideLst xmlns:p15="http://schemas.microsoft.com/office/powerpoint/2012/main">
        <p15:guide id="1" orient="horz" pos="5856">
          <p15:clr>
            <a:srgbClr val="A4A3A4"/>
          </p15:clr>
        </p15:guide>
        <p15:guide id="2" pos="4096">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CA2"/>
    <a:srgbClr val="021D49"/>
    <a:srgbClr val="767877"/>
    <a:srgbClr val="010000"/>
    <a:srgbClr val="091332"/>
    <a:srgbClr val="001A49"/>
    <a:srgbClr val="081025"/>
    <a:srgbClr val="FFFFFF"/>
    <a:srgbClr val="080D29"/>
    <a:srgbClr val="0013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6041" autoAdjust="0"/>
  </p:normalViewPr>
  <p:slideViewPr>
    <p:cSldViewPr>
      <p:cViewPr varScale="1">
        <p:scale>
          <a:sx n="47" d="100"/>
          <a:sy n="47" d="100"/>
        </p:scale>
        <p:origin x="1088" y="44"/>
      </p:cViewPr>
      <p:guideLst>
        <p:guide orient="horz" pos="5856"/>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9" d="100"/>
          <a:sy n="99" d="100"/>
        </p:scale>
        <p:origin x="-3624" y="-8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wrap="square" lIns="93324" tIns="46662" rIns="93324" bIns="46662" numCol="1" anchor="t" anchorCtr="0" compatLnSpc="1">
            <a:prstTxWarp prst="textNoShape">
              <a:avLst/>
            </a:prstTxWarp>
          </a:bodyPr>
          <a:lstStyle>
            <a:lvl1pPr eaLnBrk="1" hangingPunct="1">
              <a:defRPr sz="1200">
                <a:latin typeface="HelveticaNeueLT Std Bold" charset="0"/>
                <a:ea typeface="ヒラギノ角ゴ ProN W3" charset="0"/>
                <a:cs typeface="ヒラギノ角ゴ ProN W3" charset="0"/>
              </a:defRPr>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eaLnBrk="1" hangingPunct="1">
              <a:defRPr sz="1200">
                <a:latin typeface="HelveticaNeueLT Std Bold" charset="0"/>
                <a:ea typeface="ヒラギノ角ゴ ProN W3" charset="0"/>
                <a:cs typeface="ヒラギノ角ゴ ProN W3" charset="0"/>
              </a:defRPr>
            </a:lvl1pPr>
          </a:lstStyle>
          <a:p>
            <a:fld id="{73D98A52-BC62-3549-A133-8743DBCD0662}" type="datetime1">
              <a:rPr lang="en-US"/>
              <a:pPr/>
              <a:t>8/31/2017</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wrap="square" lIns="93324" tIns="46662" rIns="93324" bIns="46662" numCol="1" anchor="b" anchorCtr="0" compatLnSpc="1">
            <a:prstTxWarp prst="textNoShape">
              <a:avLst/>
            </a:prstTxWarp>
          </a:bodyPr>
          <a:lstStyle>
            <a:lvl1pPr eaLnBrk="1" hangingPunct="1">
              <a:defRPr sz="1200">
                <a:latin typeface="HelveticaNeueLT Std Bold" charset="0"/>
                <a:ea typeface="ヒラギノ角ゴ ProN W3" charset="0"/>
                <a:cs typeface="ヒラギノ角ゴ ProN W3" charset="0"/>
              </a:defRPr>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atin typeface="HelveticaNeueLT Std Bold" charset="0"/>
                <a:ea typeface="ヒラギノ角ゴ ProN W3" charset="0"/>
                <a:cs typeface="ヒラギノ角ゴ ProN W3" charset="0"/>
              </a:defRPr>
            </a:lvl1pPr>
          </a:lstStyle>
          <a:p>
            <a:fld id="{6BF93C74-3608-D644-A913-957DF6CDF6AC}" type="slidenum">
              <a:rPr lang="en-US"/>
              <a:pPr/>
              <a:t>‹#›</a:t>
            </a:fld>
            <a:endParaRPr lang="en-US" dirty="0"/>
          </a:p>
        </p:txBody>
      </p:sp>
    </p:spTree>
    <p:extLst>
      <p:ext uri="{BB962C8B-B14F-4D97-AF65-F5344CB8AC3E}">
        <p14:creationId xmlns:p14="http://schemas.microsoft.com/office/powerpoint/2010/main" val="1333789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wrap="square" lIns="93324" tIns="46662" rIns="93324" bIns="46662" numCol="1" anchor="t" anchorCtr="0" compatLnSpc="1">
            <a:prstTxWarp prst="textNoShape">
              <a:avLst/>
            </a:prstTxWarp>
          </a:bodyPr>
          <a:lstStyle>
            <a:lvl1pPr eaLnBrk="1" hangingPunct="1">
              <a:defRPr sz="1200">
                <a:latin typeface="HelveticaNeueLT Std Bold" charset="0"/>
                <a:ea typeface="ヒラギノ角ゴ ProN W3" charset="0"/>
                <a:cs typeface="ヒラギノ角ゴ ProN W3" charset="0"/>
              </a:defRPr>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eaLnBrk="1" hangingPunct="1">
              <a:defRPr sz="1200">
                <a:latin typeface="HelveticaNeueLT Std Bold" charset="0"/>
                <a:ea typeface="ヒラギノ角ゴ ProN W3" charset="0"/>
                <a:cs typeface="ヒラギノ角ゴ ProN W3" charset="0"/>
              </a:defRPr>
            </a:lvl1pPr>
          </a:lstStyle>
          <a:p>
            <a:fld id="{4E15F9B0-302F-9741-9D3F-2BD5A3A5B497}" type="datetime1">
              <a:rPr lang="en-US"/>
              <a:pPr/>
              <a:t>8/31/2017</a:t>
            </a:fld>
            <a:endParaRPr lang="en-US" dirty="0"/>
          </a:p>
        </p:txBody>
      </p:sp>
      <p:sp>
        <p:nvSpPr>
          <p:cNvPr id="4" name="Slide Image Placeholder 3"/>
          <p:cNvSpPr>
            <a:spLocks noGrp="1" noRot="1" noChangeAspect="1"/>
          </p:cNvSpPr>
          <p:nvPr>
            <p:ph type="sldImg" idx="2"/>
          </p:nvPr>
        </p:nvSpPr>
        <p:spPr>
          <a:xfrm>
            <a:off x="20638" y="696913"/>
            <a:ext cx="6981825" cy="5235575"/>
          </a:xfrm>
          <a:prstGeom prst="rect">
            <a:avLst/>
          </a:prstGeom>
          <a:noFill/>
          <a:ln w="12700">
            <a:solidFill>
              <a:prstClr val="black"/>
            </a:solidFill>
          </a:ln>
        </p:spPr>
        <p:txBody>
          <a:bodyPr vert="horz" lIns="93324" tIns="46662" rIns="93324" bIns="46662" rtlCol="0" anchor="ctr"/>
          <a:lstStyle/>
          <a:p>
            <a:pPr lvl="0"/>
            <a:endParaRPr lang="en-US" noProof="0" dirty="0" smtClean="0"/>
          </a:p>
        </p:txBody>
      </p:sp>
      <p:sp>
        <p:nvSpPr>
          <p:cNvPr id="5" name="Notes Placeholder 4"/>
          <p:cNvSpPr>
            <a:spLocks noGrp="1"/>
          </p:cNvSpPr>
          <p:nvPr>
            <p:ph type="body" sz="quarter" idx="3"/>
          </p:nvPr>
        </p:nvSpPr>
        <p:spPr>
          <a:xfrm>
            <a:off x="0" y="6194754"/>
            <a:ext cx="7023100" cy="2492124"/>
          </a:xfrm>
          <a:prstGeom prst="rect">
            <a:avLst/>
          </a:prstGeom>
        </p:spPr>
        <p:txBody>
          <a:bodyPr vert="horz" lIns="93324" tIns="46662" rIns="93324" bIns="46662"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wrap="square" lIns="93324" tIns="46662" rIns="93324" bIns="46662" numCol="1" anchor="b" anchorCtr="0" compatLnSpc="1">
            <a:prstTxWarp prst="textNoShape">
              <a:avLst/>
            </a:prstTxWarp>
          </a:bodyPr>
          <a:lstStyle>
            <a:lvl1pPr eaLnBrk="1" hangingPunct="1">
              <a:defRPr sz="1200">
                <a:latin typeface="HelveticaNeueLT Std Bold" charset="0"/>
                <a:ea typeface="ヒラギノ角ゴ ProN W3" charset="0"/>
                <a:cs typeface="ヒラギノ角ゴ ProN W3" charset="0"/>
              </a:defRPr>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atin typeface="HelveticaNeueLT Std Bold" charset="0"/>
                <a:ea typeface="ヒラギノ角ゴ ProN W3" charset="0"/>
                <a:cs typeface="ヒラギノ角ゴ ProN W3" charset="0"/>
              </a:defRPr>
            </a:lvl1pPr>
          </a:lstStyle>
          <a:p>
            <a:fld id="{E75C11B7-5F25-4147-8373-99CCA7B03351}" type="slidenum">
              <a:rPr lang="en-US"/>
              <a:pPr/>
              <a:t>‹#›</a:t>
            </a:fld>
            <a:endParaRPr lang="en-US" dirty="0"/>
          </a:p>
        </p:txBody>
      </p:sp>
    </p:spTree>
    <p:extLst>
      <p:ext uri="{BB962C8B-B14F-4D97-AF65-F5344CB8AC3E}">
        <p14:creationId xmlns:p14="http://schemas.microsoft.com/office/powerpoint/2010/main" val="223546862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NeueLT Std Bold"/>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HelveticaNeueLT Std Bold"/>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HelveticaNeueLT Std Bold"/>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HelveticaNeueLT Std Bold"/>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HelveticaNeueLT Std Bold"/>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A)">
    <p:spTree>
      <p:nvGrpSpPr>
        <p:cNvPr id="1" name=""/>
        <p:cNvGrpSpPr/>
        <p:nvPr/>
      </p:nvGrpSpPr>
      <p:grpSpPr>
        <a:xfrm>
          <a:off x="0" y="0"/>
          <a:ext cx="0" cy="0"/>
          <a:chOff x="0" y="0"/>
          <a:chExt cx="0" cy="0"/>
        </a:xfrm>
      </p:grpSpPr>
      <p:pic>
        <p:nvPicPr>
          <p:cNvPr id="3" name="Picture 3" descr="UT faculty wordmark 2008 655 CMYK.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0" y="8458200"/>
            <a:ext cx="58674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635000" y="3844379"/>
            <a:ext cx="11734800" cy="769441"/>
          </a:xfrm>
        </p:spPr>
        <p:txBody>
          <a:bodyPr anchor="ctr">
            <a:spAutoFit/>
          </a:bodyPr>
          <a:lstStyle>
            <a:lvl1pPr>
              <a:lnSpc>
                <a:spcPts val="6000"/>
              </a:lnSpc>
              <a:defRPr sz="6000" b="1">
                <a:solidFill>
                  <a:srgbClr val="001337"/>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355435343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B)">
    <p:spTree>
      <p:nvGrpSpPr>
        <p:cNvPr id="1" name=""/>
        <p:cNvGrpSpPr/>
        <p:nvPr/>
      </p:nvGrpSpPr>
      <p:grpSpPr>
        <a:xfrm>
          <a:off x="0" y="0"/>
          <a:ext cx="0" cy="0"/>
          <a:chOff x="0" y="0"/>
          <a:chExt cx="0" cy="0"/>
        </a:xfrm>
      </p:grpSpPr>
      <p:sp>
        <p:nvSpPr>
          <p:cNvPr id="6" name="Line 3"/>
          <p:cNvSpPr>
            <a:spLocks noChangeShapeType="1"/>
          </p:cNvSpPr>
          <p:nvPr userDrawn="1"/>
        </p:nvSpPr>
        <p:spPr bwMode="auto">
          <a:xfrm rot="10800000" flipH="1">
            <a:off x="642938" y="4321175"/>
            <a:ext cx="11737975" cy="3175"/>
          </a:xfrm>
          <a:prstGeom prst="line">
            <a:avLst/>
          </a:prstGeom>
          <a:noFill/>
          <a:ln w="25400">
            <a:solidFill>
              <a:srgbClr val="0070C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7" name="Picture 4" descr="UT faculty wordmark 2008 655 CMYK.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0" y="8458200"/>
            <a:ext cx="58674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35000" y="3354985"/>
            <a:ext cx="11734800" cy="738664"/>
          </a:xfrm>
        </p:spPr>
        <p:txBody>
          <a:bodyPr>
            <a:spAutoFit/>
          </a:bodyPr>
          <a:lstStyle>
            <a:lvl1pPr>
              <a:lnSpc>
                <a:spcPct val="100000"/>
              </a:lnSpc>
              <a:defRPr sz="4800" b="1">
                <a:solidFill>
                  <a:srgbClr val="001337"/>
                </a:solidFill>
                <a:latin typeface="Arial" charset="0"/>
                <a:ea typeface="Arial" charset="0"/>
                <a:cs typeface="Arial" charset="0"/>
              </a:defRPr>
            </a:lvl1pPr>
          </a:lstStyle>
          <a:p>
            <a:endParaRPr lang="en-US" dirty="0"/>
          </a:p>
        </p:txBody>
      </p:sp>
      <p:sp>
        <p:nvSpPr>
          <p:cNvPr id="5" name="Subtitle 2"/>
          <p:cNvSpPr>
            <a:spLocks noGrp="1"/>
          </p:cNvSpPr>
          <p:nvPr>
            <p:ph type="subTitle" idx="1"/>
          </p:nvPr>
        </p:nvSpPr>
        <p:spPr>
          <a:xfrm>
            <a:off x="635000" y="4648200"/>
            <a:ext cx="11734800" cy="3581400"/>
          </a:xfrm>
        </p:spPr>
        <p:txBody>
          <a:bodyPr>
            <a:spAutoFit/>
          </a:bodyPr>
          <a:lstStyle>
            <a:lvl1pPr marL="0" marR="0" indent="0" algn="l" defTabSz="914400" rtl="0" eaLnBrk="0" fontAlgn="base" latinLnBrk="0" hangingPunct="0">
              <a:lnSpc>
                <a:spcPts val="3600"/>
              </a:lnSpc>
              <a:spcBef>
                <a:spcPts val="0"/>
              </a:spcBef>
              <a:spcAft>
                <a:spcPct val="0"/>
              </a:spcAft>
              <a:buClrTx/>
              <a:buSzTx/>
              <a:buFontTx/>
              <a:buNone/>
              <a:tab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endParaRPr lang="en-US" dirty="0" smtClean="0"/>
          </a:p>
        </p:txBody>
      </p:sp>
    </p:spTree>
    <p:extLst>
      <p:ext uri="{BB962C8B-B14F-4D97-AF65-F5344CB8AC3E}">
        <p14:creationId xmlns:p14="http://schemas.microsoft.com/office/powerpoint/2010/main" val="109980547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C)">
    <p:spTree>
      <p:nvGrpSpPr>
        <p:cNvPr id="1" name=""/>
        <p:cNvGrpSpPr/>
        <p:nvPr/>
      </p:nvGrpSpPr>
      <p:grpSpPr>
        <a:xfrm>
          <a:off x="0" y="0"/>
          <a:ext cx="0" cy="0"/>
          <a:chOff x="0" y="0"/>
          <a:chExt cx="0" cy="0"/>
        </a:xfrm>
      </p:grpSpPr>
      <p:pic>
        <p:nvPicPr>
          <p:cNvPr id="4" name="Picture 4" descr="UT faculty wordmark 2008 655 CMYK.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2301875"/>
            <a:ext cx="9906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3"/>
          <p:cNvSpPr>
            <a:spLocks noChangeShapeType="1"/>
          </p:cNvSpPr>
          <p:nvPr userDrawn="1"/>
        </p:nvSpPr>
        <p:spPr bwMode="auto">
          <a:xfrm rot="10800000" flipH="1">
            <a:off x="633413" y="6324600"/>
            <a:ext cx="11737975" cy="3175"/>
          </a:xfrm>
          <a:prstGeom prst="line">
            <a:avLst/>
          </a:prstGeom>
          <a:noFill/>
          <a:ln w="762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5" name="Title 1"/>
          <p:cNvSpPr>
            <a:spLocks noGrp="1"/>
          </p:cNvSpPr>
          <p:nvPr>
            <p:ph type="ctrTitle"/>
          </p:nvPr>
        </p:nvSpPr>
        <p:spPr>
          <a:xfrm>
            <a:off x="635000" y="5281136"/>
            <a:ext cx="11734800" cy="738664"/>
          </a:xfrm>
        </p:spPr>
        <p:txBody>
          <a:bodyPr anchor="b">
            <a:spAutoFit/>
          </a:bodyPr>
          <a:lstStyle>
            <a:lvl1pPr>
              <a:lnSpc>
                <a:spcPct val="100000"/>
              </a:lnSpc>
              <a:defRPr sz="4800" b="1">
                <a:solidFill>
                  <a:srgbClr val="001337"/>
                </a:solidFill>
                <a:latin typeface="Arial" charset="0"/>
                <a:ea typeface="Arial" charset="0"/>
                <a:cs typeface="Arial" charset="0"/>
              </a:defRPr>
            </a:lvl1pPr>
          </a:lstStyle>
          <a:p>
            <a:endParaRPr lang="en-US" dirty="0"/>
          </a:p>
        </p:txBody>
      </p:sp>
      <p:sp>
        <p:nvSpPr>
          <p:cNvPr id="6" name="Subtitle 2"/>
          <p:cNvSpPr>
            <a:spLocks noGrp="1"/>
          </p:cNvSpPr>
          <p:nvPr>
            <p:ph type="subTitle" idx="1"/>
          </p:nvPr>
        </p:nvSpPr>
        <p:spPr>
          <a:xfrm>
            <a:off x="635000" y="6729062"/>
            <a:ext cx="11734800" cy="461665"/>
          </a:xfrm>
        </p:spPr>
        <p:txBody>
          <a:bodyPr>
            <a:spAutoFit/>
          </a:bodyPr>
          <a:lstStyle>
            <a:lvl1pPr marL="0" marR="0" indent="0" algn="l" defTabSz="914400" rtl="0" eaLnBrk="0" fontAlgn="base" latinLnBrk="0" hangingPunct="0">
              <a:lnSpc>
                <a:spcPts val="3600"/>
              </a:lnSpc>
              <a:spcBef>
                <a:spcPts val="0"/>
              </a:spcBef>
              <a:spcAft>
                <a:spcPct val="0"/>
              </a:spcAft>
              <a:buClrTx/>
              <a:buSzTx/>
              <a:buFontTx/>
              <a:buNone/>
              <a:tabLst/>
              <a:defRPr>
                <a:latin typeface="Arial" charset="0"/>
                <a:ea typeface="Arial" charset="0"/>
                <a:cs typeface="Arial"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endParaRPr lang="en-US" dirty="0" smtClean="0"/>
          </a:p>
        </p:txBody>
      </p:sp>
    </p:spTree>
    <p:extLst>
      <p:ext uri="{BB962C8B-B14F-4D97-AF65-F5344CB8AC3E}">
        <p14:creationId xmlns:p14="http://schemas.microsoft.com/office/powerpoint/2010/main" val="123366616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UT faculty wordmark 2008 655 CMYK.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0" y="8458200"/>
            <a:ext cx="58674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635000" y="1600200"/>
            <a:ext cx="11811000" cy="6553200"/>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
          <p:cNvSpPr>
            <a:spLocks noGrp="1" noChangeArrowheads="1"/>
          </p:cNvSpPr>
          <p:nvPr>
            <p:ph type="title"/>
          </p:nvPr>
        </p:nvSpPr>
        <p:spPr bwMode="auto">
          <a:xfrm>
            <a:off x="635000" y="635000"/>
            <a:ext cx="11747500" cy="584200"/>
          </a:xfrm>
          <a:prstGeom prst="rect">
            <a:avLst/>
          </a:prstGeom>
          <a:noFill/>
          <a:ln w="12700">
            <a:noFill/>
            <a:miter lim="800000"/>
            <a:headEnd/>
            <a:tailEnd/>
          </a:ln>
        </p:spPr>
        <p:txBody>
          <a:bodyPr/>
          <a:lstStyle>
            <a:lvl1pPr>
              <a:lnSpc>
                <a:spcPts val="3600"/>
              </a:lnSpc>
              <a:defRPr sz="3600" b="1">
                <a:latin typeface="Arial" charset="0"/>
                <a:ea typeface="Arial" charset="0"/>
                <a:cs typeface="Arial" charset="0"/>
              </a:defRPr>
            </a:lvl1pPr>
          </a:lstStyle>
          <a:p>
            <a:pPr lvl="0"/>
            <a:r>
              <a:rPr lang="en-US" dirty="0">
                <a:sym typeface="Helvetica Neue" charset="0"/>
              </a:rPr>
              <a:t>Click to edit Master title style</a:t>
            </a:r>
          </a:p>
        </p:txBody>
      </p:sp>
    </p:spTree>
    <p:extLst>
      <p:ext uri="{BB962C8B-B14F-4D97-AF65-F5344CB8AC3E}">
        <p14:creationId xmlns:p14="http://schemas.microsoft.com/office/powerpoint/2010/main" val="408386401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Accompanying Text">
    <p:spTree>
      <p:nvGrpSpPr>
        <p:cNvPr id="1" name=""/>
        <p:cNvGrpSpPr/>
        <p:nvPr/>
      </p:nvGrpSpPr>
      <p:grpSpPr>
        <a:xfrm>
          <a:off x="0" y="0"/>
          <a:ext cx="0" cy="0"/>
          <a:chOff x="0" y="0"/>
          <a:chExt cx="0" cy="0"/>
        </a:xfrm>
      </p:grpSpPr>
      <p:pic>
        <p:nvPicPr>
          <p:cNvPr id="5" name="Picture 3" descr="UT faculty wordmark 2008 655 CMYK.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0" y="8458200"/>
            <a:ext cx="58674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635000" y="1371600"/>
            <a:ext cx="11734800" cy="6858000"/>
          </a:xfrm>
        </p:spPr>
        <p:txBody>
          <a:bodyPr/>
          <a:lstStyle>
            <a:lvl1pPr>
              <a:lnSpc>
                <a:spcPts val="2400"/>
              </a:lnSpc>
              <a:defRPr sz="2400" b="1">
                <a:latin typeface="Arial" charset="0"/>
                <a:ea typeface="Arial" charset="0"/>
                <a:cs typeface="Arial"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
        <p:nvSpPr>
          <p:cNvPr id="8" name="Rectangle 1"/>
          <p:cNvSpPr>
            <a:spLocks noGrp="1" noChangeArrowheads="1"/>
          </p:cNvSpPr>
          <p:nvPr>
            <p:ph type="title"/>
          </p:nvPr>
        </p:nvSpPr>
        <p:spPr bwMode="auto">
          <a:xfrm>
            <a:off x="635000" y="635000"/>
            <a:ext cx="11747500" cy="584200"/>
          </a:xfrm>
          <a:prstGeom prst="rect">
            <a:avLst/>
          </a:prstGeom>
          <a:noFill/>
          <a:ln w="12700">
            <a:noFill/>
            <a:miter lim="800000"/>
            <a:headEnd/>
            <a:tailEnd/>
          </a:ln>
        </p:spPr>
        <p:txBody>
          <a:bodyPr/>
          <a:lstStyle>
            <a:lvl1pPr>
              <a:lnSpc>
                <a:spcPts val="3600"/>
              </a:lnSpc>
              <a:defRPr sz="3600" b="1">
                <a:latin typeface="Arial" charset="0"/>
                <a:ea typeface="Arial" charset="0"/>
                <a:cs typeface="Arial" charset="0"/>
              </a:defRPr>
            </a:lvl1pPr>
          </a:lstStyle>
          <a:p>
            <a:pPr lvl="0"/>
            <a:r>
              <a:rPr lang="en-US" dirty="0">
                <a:sym typeface="Helvetica Neue" charset="0"/>
              </a:rPr>
              <a:t>Click to edit Master title style</a:t>
            </a:r>
          </a:p>
        </p:txBody>
      </p:sp>
      <p:sp>
        <p:nvSpPr>
          <p:cNvPr id="6" name="Text Placeholder 12"/>
          <p:cNvSpPr>
            <a:spLocks noGrp="1"/>
          </p:cNvSpPr>
          <p:nvPr>
            <p:ph type="body" sz="quarter" idx="11"/>
          </p:nvPr>
        </p:nvSpPr>
        <p:spPr>
          <a:xfrm>
            <a:off x="6862440" y="8458200"/>
            <a:ext cx="5494784" cy="838200"/>
          </a:xfrm>
        </p:spPr>
        <p:txBody>
          <a:bodyPr anchor="b"/>
          <a:lstStyle>
            <a:lvl1pPr marL="0" indent="0">
              <a:lnSpc>
                <a:spcPct val="90000"/>
              </a:lnSpc>
              <a:spcBef>
                <a:spcPts val="0"/>
              </a:spcBef>
              <a:buFont typeface="Arial"/>
              <a:buNone/>
              <a:defRPr sz="1600" b="0">
                <a:solidFill>
                  <a:srgbClr val="091332"/>
                </a:solidFill>
                <a:latin typeface="Arial" charset="0"/>
                <a:ea typeface="Arial" charset="0"/>
                <a:cs typeface="Arial" charset="0"/>
              </a:defRPr>
            </a:lvl1pPr>
          </a:lstStyle>
          <a:p>
            <a:pPr lvl="0"/>
            <a:r>
              <a:rPr lang="en-CA" dirty="0" smtClean="0"/>
              <a:t>Click to edit Master text styles</a:t>
            </a:r>
          </a:p>
        </p:txBody>
      </p:sp>
    </p:spTree>
    <p:extLst>
      <p:ext uri="{BB962C8B-B14F-4D97-AF65-F5344CB8AC3E}">
        <p14:creationId xmlns:p14="http://schemas.microsoft.com/office/powerpoint/2010/main" val="215263325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3" descr="UT faculty wordmark 2008 655 CMYK.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0" y="8458200"/>
            <a:ext cx="58674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8"/>
          <p:cNvSpPr>
            <a:spLocks noGrp="1"/>
          </p:cNvSpPr>
          <p:nvPr>
            <p:ph type="pic" sz="quarter" idx="10"/>
          </p:nvPr>
        </p:nvSpPr>
        <p:spPr>
          <a:xfrm>
            <a:off x="635000" y="1524000"/>
            <a:ext cx="5867400" cy="6705600"/>
          </a:xfrm>
        </p:spPr>
        <p:txBody>
          <a:bodyPr>
            <a:noAutofit/>
          </a:bodyPr>
          <a:lstStyle>
            <a:lvl1pPr>
              <a:defRPr>
                <a:latin typeface="Arial" charset="0"/>
                <a:ea typeface="Arial" charset="0"/>
                <a:cs typeface="Arial" charset="0"/>
              </a:defRPr>
            </a:lvl1pPr>
          </a:lstStyle>
          <a:p>
            <a:pPr lvl="0"/>
            <a:endParaRPr lang="en-US" noProof="0" dirty="0">
              <a:sym typeface="Georgia" pitchFamily="-107" charset="0"/>
            </a:endParaRPr>
          </a:p>
        </p:txBody>
      </p:sp>
      <p:sp>
        <p:nvSpPr>
          <p:cNvPr id="6" name="Text Placeholder 12"/>
          <p:cNvSpPr>
            <a:spLocks noGrp="1"/>
          </p:cNvSpPr>
          <p:nvPr>
            <p:ph type="body" sz="quarter" idx="11"/>
          </p:nvPr>
        </p:nvSpPr>
        <p:spPr>
          <a:xfrm>
            <a:off x="6862440" y="8458200"/>
            <a:ext cx="5494784" cy="838200"/>
          </a:xfrm>
        </p:spPr>
        <p:txBody>
          <a:bodyPr anchor="b"/>
          <a:lstStyle>
            <a:lvl1pPr marL="0" indent="0">
              <a:lnSpc>
                <a:spcPct val="90000"/>
              </a:lnSpc>
              <a:spcBef>
                <a:spcPts val="0"/>
              </a:spcBef>
              <a:buFont typeface="Arial"/>
              <a:buNone/>
              <a:defRPr sz="1600" b="0">
                <a:solidFill>
                  <a:srgbClr val="091332"/>
                </a:solidFill>
                <a:latin typeface="Arial" charset="0"/>
                <a:ea typeface="Arial" charset="0"/>
                <a:cs typeface="Arial" charset="0"/>
              </a:defRPr>
            </a:lvl1pPr>
          </a:lstStyle>
          <a:p>
            <a:pPr lvl="0"/>
            <a:r>
              <a:rPr lang="en-CA" dirty="0" smtClean="0"/>
              <a:t>Click to edit Master text styles</a:t>
            </a:r>
          </a:p>
        </p:txBody>
      </p:sp>
      <p:sp>
        <p:nvSpPr>
          <p:cNvPr id="8" name="Text Placeholder 7"/>
          <p:cNvSpPr>
            <a:spLocks noGrp="1"/>
          </p:cNvSpPr>
          <p:nvPr>
            <p:ph type="body" sz="quarter" idx="12"/>
          </p:nvPr>
        </p:nvSpPr>
        <p:spPr>
          <a:xfrm>
            <a:off x="6862440" y="1524000"/>
            <a:ext cx="5507360" cy="6705600"/>
          </a:xfrm>
        </p:spPr>
        <p:txBody>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
          <p:cNvSpPr>
            <a:spLocks noGrp="1" noChangeArrowheads="1"/>
          </p:cNvSpPr>
          <p:nvPr>
            <p:ph type="title"/>
          </p:nvPr>
        </p:nvSpPr>
        <p:spPr bwMode="auto">
          <a:xfrm>
            <a:off x="635000" y="635000"/>
            <a:ext cx="11747500" cy="584200"/>
          </a:xfrm>
          <a:prstGeom prst="rect">
            <a:avLst/>
          </a:prstGeom>
          <a:noFill/>
          <a:ln w="12700">
            <a:noFill/>
            <a:miter lim="800000"/>
            <a:headEnd/>
            <a:tailEnd/>
          </a:ln>
        </p:spPr>
        <p:txBody>
          <a:bodyPr/>
          <a:lstStyle>
            <a:lvl1pPr>
              <a:lnSpc>
                <a:spcPts val="3600"/>
              </a:lnSpc>
              <a:defRPr sz="3600" b="1">
                <a:latin typeface="Arial" charset="0"/>
                <a:ea typeface="Arial" charset="0"/>
                <a:cs typeface="Arial" charset="0"/>
              </a:defRPr>
            </a:lvl1pPr>
          </a:lstStyle>
          <a:p>
            <a:pPr lvl="0"/>
            <a:r>
              <a:rPr lang="en-US" dirty="0">
                <a:sym typeface="Helvetica Neue" charset="0"/>
              </a:rPr>
              <a:t>Click to edit Master title style</a:t>
            </a:r>
          </a:p>
        </p:txBody>
      </p:sp>
    </p:spTree>
    <p:extLst>
      <p:ext uri="{BB962C8B-B14F-4D97-AF65-F5344CB8AC3E}">
        <p14:creationId xmlns:p14="http://schemas.microsoft.com/office/powerpoint/2010/main" val="40242260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Presentation Slide (B)">
    <p:spTree>
      <p:nvGrpSpPr>
        <p:cNvPr id="1" name=""/>
        <p:cNvGrpSpPr/>
        <p:nvPr/>
      </p:nvGrpSpPr>
      <p:grpSpPr>
        <a:xfrm>
          <a:off x="0" y="0"/>
          <a:ext cx="0" cy="0"/>
          <a:chOff x="0" y="0"/>
          <a:chExt cx="0" cy="0"/>
        </a:xfrm>
      </p:grpSpPr>
      <p:pic>
        <p:nvPicPr>
          <p:cNvPr id="2" name="Picture 4" descr="UT faculty wordmark 2008 655 CMYK.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0" y="8458200"/>
            <a:ext cx="58674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13991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Presentation Slide (A)">
    <p:bg>
      <p:bgPr>
        <a:solidFill>
          <a:srgbClr val="09133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436005"/>
      </p:ext>
    </p:extLst>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35000" y="457200"/>
            <a:ext cx="11747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sym typeface="Helvetica Neue" charset="0"/>
              </a:rPr>
              <a:t>Click to edit Master title style</a:t>
            </a:r>
          </a:p>
        </p:txBody>
      </p:sp>
      <p:sp>
        <p:nvSpPr>
          <p:cNvPr id="1027" name="Rectangle 2"/>
          <p:cNvSpPr>
            <a:spLocks noGrp="1" noChangeArrowheads="1"/>
          </p:cNvSpPr>
          <p:nvPr>
            <p:ph type="body" idx="1"/>
          </p:nvPr>
        </p:nvSpPr>
        <p:spPr bwMode="auto">
          <a:xfrm>
            <a:off x="635000" y="1295400"/>
            <a:ext cx="117475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sym typeface="Georgia" charset="0"/>
              </a:rPr>
              <a:t>Click to edit Master text styles</a:t>
            </a:r>
          </a:p>
          <a:p>
            <a:pPr lvl="1"/>
            <a:r>
              <a:rPr lang="en-US" dirty="0">
                <a:sym typeface="Georgia" charset="0"/>
              </a:rPr>
              <a:t>Second level</a:t>
            </a:r>
          </a:p>
          <a:p>
            <a:pPr lvl="2"/>
            <a:r>
              <a:rPr lang="en-US" dirty="0">
                <a:sym typeface="Georgia" charset="0"/>
              </a:rPr>
              <a:t>Third level</a:t>
            </a:r>
          </a:p>
          <a:p>
            <a:pPr lvl="3"/>
            <a:r>
              <a:rPr lang="en-US" dirty="0">
                <a:sym typeface="Georgia" charset="0"/>
              </a:rPr>
              <a:t>Fourth level</a:t>
            </a:r>
          </a:p>
          <a:p>
            <a:pPr lvl="4"/>
            <a:r>
              <a:rPr lang="en-US" dirty="0">
                <a:sym typeface="Georgia" charset="0"/>
              </a:rPr>
              <a:t>Fifth level</a:t>
            </a:r>
          </a:p>
        </p:txBody>
      </p:sp>
    </p:spTree>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ln>
            <a:solidFill>
              <a:srgbClr val="021D49"/>
            </a:solidFill>
          </a:ln>
          <a:solidFill>
            <a:srgbClr val="080D29"/>
          </a:solidFill>
          <a:latin typeface="Arial" charset="0"/>
          <a:ea typeface="ＭＳ Ｐゴシック" charset="0"/>
          <a:cs typeface="Arial" charset="0"/>
          <a:sym typeface="Helvetica Neue" charset="0"/>
        </a:defRPr>
      </a:lvl1pPr>
      <a:lvl2pPr algn="l" rtl="0" eaLnBrk="0" fontAlgn="base" hangingPunct="0">
        <a:spcBef>
          <a:spcPct val="0"/>
        </a:spcBef>
        <a:spcAft>
          <a:spcPct val="0"/>
        </a:spcAft>
        <a:defRPr sz="3600" b="1">
          <a:solidFill>
            <a:srgbClr val="091332"/>
          </a:solidFill>
          <a:latin typeface="Arial" charset="0"/>
          <a:ea typeface="ＭＳ Ｐゴシック" charset="0"/>
          <a:cs typeface="Arial" charset="0"/>
          <a:sym typeface="Helvetica Neue" charset="0"/>
        </a:defRPr>
      </a:lvl2pPr>
      <a:lvl3pPr algn="l" rtl="0" eaLnBrk="0" fontAlgn="base" hangingPunct="0">
        <a:spcBef>
          <a:spcPct val="0"/>
        </a:spcBef>
        <a:spcAft>
          <a:spcPct val="0"/>
        </a:spcAft>
        <a:defRPr sz="3600" b="1">
          <a:solidFill>
            <a:srgbClr val="091332"/>
          </a:solidFill>
          <a:latin typeface="Arial" charset="0"/>
          <a:ea typeface="ＭＳ Ｐゴシック" charset="0"/>
          <a:cs typeface="Arial" charset="0"/>
          <a:sym typeface="Helvetica Neue" charset="0"/>
        </a:defRPr>
      </a:lvl3pPr>
      <a:lvl4pPr algn="l" rtl="0" eaLnBrk="0" fontAlgn="base" hangingPunct="0">
        <a:spcBef>
          <a:spcPct val="0"/>
        </a:spcBef>
        <a:spcAft>
          <a:spcPct val="0"/>
        </a:spcAft>
        <a:defRPr sz="3600" b="1">
          <a:solidFill>
            <a:srgbClr val="091332"/>
          </a:solidFill>
          <a:latin typeface="Arial" charset="0"/>
          <a:ea typeface="ＭＳ Ｐゴシック" charset="0"/>
          <a:cs typeface="Arial" charset="0"/>
          <a:sym typeface="Helvetica Neue" charset="0"/>
        </a:defRPr>
      </a:lvl4pPr>
      <a:lvl5pPr algn="l" rtl="0" eaLnBrk="0" fontAlgn="base" hangingPunct="0">
        <a:spcBef>
          <a:spcPct val="0"/>
        </a:spcBef>
        <a:spcAft>
          <a:spcPct val="0"/>
        </a:spcAft>
        <a:defRPr sz="3600" b="1">
          <a:solidFill>
            <a:srgbClr val="091332"/>
          </a:solidFill>
          <a:latin typeface="Arial" charset="0"/>
          <a:ea typeface="ＭＳ Ｐゴシック" charset="0"/>
          <a:cs typeface="Arial" charset="0"/>
          <a:sym typeface="Helvetica Neue" charset="0"/>
        </a:defRPr>
      </a:lvl5pPr>
      <a:lvl6pPr marL="457200" algn="l" rtl="0" fontAlgn="base">
        <a:lnSpc>
          <a:spcPts val="6000"/>
        </a:lnSpc>
        <a:spcBef>
          <a:spcPct val="0"/>
        </a:spcBef>
        <a:spcAft>
          <a:spcPct val="0"/>
        </a:spcAft>
        <a:defRPr sz="60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6pPr>
      <a:lvl7pPr marL="914400" algn="l" rtl="0" fontAlgn="base">
        <a:lnSpc>
          <a:spcPts val="6000"/>
        </a:lnSpc>
        <a:spcBef>
          <a:spcPct val="0"/>
        </a:spcBef>
        <a:spcAft>
          <a:spcPct val="0"/>
        </a:spcAft>
        <a:defRPr sz="60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7pPr>
      <a:lvl8pPr marL="1371600" algn="l" rtl="0" fontAlgn="base">
        <a:lnSpc>
          <a:spcPts val="6000"/>
        </a:lnSpc>
        <a:spcBef>
          <a:spcPct val="0"/>
        </a:spcBef>
        <a:spcAft>
          <a:spcPct val="0"/>
        </a:spcAft>
        <a:defRPr sz="60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8pPr>
      <a:lvl9pPr marL="1828800" algn="l" rtl="0" fontAlgn="base">
        <a:lnSpc>
          <a:spcPts val="6000"/>
        </a:lnSpc>
        <a:spcBef>
          <a:spcPct val="0"/>
        </a:spcBef>
        <a:spcAft>
          <a:spcPct val="0"/>
        </a:spcAft>
        <a:defRPr sz="60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9pPr>
    </p:titleStyle>
    <p:bodyStyle>
      <a:lvl1pPr marL="342900" indent="-342900" algn="l" rtl="0" eaLnBrk="0" fontAlgn="base" hangingPunct="0">
        <a:spcBef>
          <a:spcPts val="1200"/>
        </a:spcBef>
        <a:spcAft>
          <a:spcPct val="0"/>
        </a:spcAft>
        <a:defRPr sz="2800">
          <a:solidFill>
            <a:schemeClr val="bg2">
              <a:lumMod val="25000"/>
            </a:schemeClr>
          </a:solidFill>
          <a:latin typeface="Arial" charset="0"/>
          <a:ea typeface="ＭＳ Ｐゴシック" charset="0"/>
          <a:cs typeface="Arial" charset="0"/>
          <a:sym typeface="Georgia" charset="0"/>
        </a:defRPr>
      </a:lvl1pPr>
      <a:lvl2pPr marL="228600" indent="-228600" algn="l" rtl="0" eaLnBrk="0" fontAlgn="base" hangingPunct="0">
        <a:lnSpc>
          <a:spcPct val="120000"/>
        </a:lnSpc>
        <a:spcBef>
          <a:spcPts val="1200"/>
        </a:spcBef>
        <a:spcAft>
          <a:spcPct val="0"/>
        </a:spcAft>
        <a:buClr>
          <a:srgbClr val="0F7CA2"/>
        </a:buClr>
        <a:buSzPct val="120000"/>
        <a:buFont typeface="Georgia" charset="0"/>
        <a:buChar char="•"/>
        <a:defRPr sz="2400">
          <a:solidFill>
            <a:schemeClr val="bg2">
              <a:lumMod val="25000"/>
            </a:schemeClr>
          </a:solidFill>
          <a:latin typeface="Arial" charset="0"/>
          <a:ea typeface="Arial" charset="0"/>
          <a:cs typeface="Arial" charset="0"/>
          <a:sym typeface="Georgia" charset="0"/>
        </a:defRPr>
      </a:lvl2pPr>
      <a:lvl3pPr marL="533400" indent="-228600" algn="l" rtl="0" eaLnBrk="0" fontAlgn="base" hangingPunct="0">
        <a:lnSpc>
          <a:spcPct val="120000"/>
        </a:lnSpc>
        <a:spcBef>
          <a:spcPts val="1200"/>
        </a:spcBef>
        <a:spcAft>
          <a:spcPct val="0"/>
        </a:spcAft>
        <a:buClr>
          <a:srgbClr val="0F7CA2"/>
        </a:buClr>
        <a:buSzPct val="120000"/>
        <a:buFont typeface="Georgia" charset="0"/>
        <a:buChar char="•"/>
        <a:defRPr sz="2400" i="1">
          <a:solidFill>
            <a:schemeClr val="bg2">
              <a:lumMod val="25000"/>
            </a:schemeClr>
          </a:solidFill>
          <a:latin typeface="Arial" charset="0"/>
          <a:ea typeface="Arial" charset="0"/>
          <a:cs typeface="Arial" charset="0"/>
          <a:sym typeface="Georgia" charset="0"/>
        </a:defRPr>
      </a:lvl3pPr>
      <a:lvl4pPr marL="838200" indent="-228600" algn="l" rtl="0" eaLnBrk="0" fontAlgn="base" hangingPunct="0">
        <a:lnSpc>
          <a:spcPct val="120000"/>
        </a:lnSpc>
        <a:spcBef>
          <a:spcPts val="1200"/>
        </a:spcBef>
        <a:spcAft>
          <a:spcPct val="0"/>
        </a:spcAft>
        <a:buClr>
          <a:srgbClr val="0F7CA2"/>
        </a:buClr>
        <a:buSzPct val="120000"/>
        <a:buFont typeface="Georgia" charset="0"/>
        <a:buChar char="•"/>
        <a:defRPr sz="1500" i="1">
          <a:solidFill>
            <a:schemeClr val="bg2">
              <a:lumMod val="25000"/>
            </a:schemeClr>
          </a:solidFill>
          <a:latin typeface="Arial" charset="0"/>
          <a:ea typeface="Arial" charset="0"/>
          <a:cs typeface="Arial" charset="0"/>
          <a:sym typeface="Georgia" charset="0"/>
        </a:defRPr>
      </a:lvl4pPr>
      <a:lvl5pPr marL="1143000" indent="-228600" algn="l" rtl="0" eaLnBrk="0" fontAlgn="base" hangingPunct="0">
        <a:lnSpc>
          <a:spcPct val="120000"/>
        </a:lnSpc>
        <a:spcBef>
          <a:spcPts val="1200"/>
        </a:spcBef>
        <a:spcAft>
          <a:spcPct val="0"/>
        </a:spcAft>
        <a:buClr>
          <a:srgbClr val="0F7CA2"/>
        </a:buClr>
        <a:buSzPct val="120000"/>
        <a:buFont typeface="Georgia" charset="0"/>
        <a:buChar char="•"/>
        <a:defRPr sz="1500" i="1">
          <a:solidFill>
            <a:schemeClr val="bg2">
              <a:lumMod val="25000"/>
            </a:schemeClr>
          </a:solidFill>
          <a:latin typeface="Arial" charset="0"/>
          <a:ea typeface="Arial" charset="0"/>
          <a:cs typeface="Arial" charset="0"/>
          <a:sym typeface="Georgia" charset="0"/>
        </a:defRPr>
      </a:lvl5pPr>
      <a:lvl6pPr marL="1600200" indent="-228600" algn="l" rtl="0" fontAlgn="base">
        <a:lnSpc>
          <a:spcPts val="3600"/>
        </a:lnSpc>
        <a:spcBef>
          <a:spcPts val="1200"/>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6pPr>
      <a:lvl7pPr marL="2057400" indent="-228600" algn="l" rtl="0" fontAlgn="base">
        <a:lnSpc>
          <a:spcPts val="3600"/>
        </a:lnSpc>
        <a:spcBef>
          <a:spcPts val="1200"/>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7pPr>
      <a:lvl8pPr marL="2514600" indent="-228600" algn="l" rtl="0" fontAlgn="base">
        <a:lnSpc>
          <a:spcPts val="3600"/>
        </a:lnSpc>
        <a:spcBef>
          <a:spcPts val="1200"/>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8pPr>
      <a:lvl9pPr marL="2971800" indent="-228600" algn="l" rtl="0" fontAlgn="base">
        <a:lnSpc>
          <a:spcPts val="3600"/>
        </a:lnSpc>
        <a:spcBef>
          <a:spcPts val="1200"/>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accessiblecampus.ca/tools-resources/educators-tool-kit/"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estelle.olivafisher@ecf.utoronto.ca" TargetMode="External"/><Relationship Id="rId2" Type="http://schemas.openxmlformats.org/officeDocument/2006/relationships/hyperlink" Target="mailto:coyle@ecf.utoronto.ca"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389832" y="700336"/>
            <a:ext cx="10225136" cy="7416824"/>
          </a:xfrm>
          <a:prstGeom prst="rect">
            <a:avLst/>
          </a:prstGeom>
          <a:blipFill dpi="0" rotWithShape="0">
            <a:blip r:embed="rId2">
              <a:alphaModFix amt="38000"/>
            </a:blip>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4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endParaRPr>
          </a:p>
        </p:txBody>
      </p:sp>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957784" y="2500536"/>
            <a:ext cx="11734800" cy="2308324"/>
          </a:xfrm>
        </p:spPr>
        <p:txBody>
          <a:bodyPr/>
          <a:lstStyle/>
          <a:p>
            <a:r>
              <a:rPr lang="en-CA" sz="4800" dirty="0" smtClean="0"/>
              <a:t>Decanal </a:t>
            </a:r>
            <a:r>
              <a:rPr lang="en-CA" sz="4800" dirty="0"/>
              <a:t>Task Force </a:t>
            </a:r>
            <a:r>
              <a:rPr lang="en-CA" sz="4800" dirty="0" smtClean="0"/>
              <a:t>on Mental Health</a:t>
            </a:r>
            <a:r>
              <a:rPr lang="en-CA" dirty="0"/>
              <a:t/>
            </a:r>
            <a:br>
              <a:rPr lang="en-CA" dirty="0"/>
            </a:br>
            <a:r>
              <a:rPr lang="en-CA" dirty="0"/>
              <a:t> </a:t>
            </a:r>
            <a:br>
              <a:rPr lang="en-CA" dirty="0"/>
            </a:br>
            <a:endParaRPr lang="en-CA" dirty="0"/>
          </a:p>
        </p:txBody>
      </p:sp>
    </p:spTree>
    <p:extLst>
      <p:ext uri="{BB962C8B-B14F-4D97-AF65-F5344CB8AC3E}">
        <p14:creationId xmlns:p14="http://schemas.microsoft.com/office/powerpoint/2010/main" val="77263777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35000" y="438540"/>
            <a:ext cx="11734800" cy="693844"/>
          </a:xfrm>
        </p:spPr>
        <p:txBody>
          <a:bodyPr/>
          <a:lstStyle/>
          <a:p>
            <a:r>
              <a:rPr lang="en-US" sz="4000" dirty="0"/>
              <a:t>Recommendations</a:t>
            </a:r>
            <a:endParaRPr lang="en-CA" sz="4000" dirty="0"/>
          </a:p>
        </p:txBody>
      </p:sp>
      <p:sp>
        <p:nvSpPr>
          <p:cNvPr id="4" name="Rectangle 3"/>
          <p:cNvSpPr/>
          <p:nvPr/>
        </p:nvSpPr>
        <p:spPr>
          <a:xfrm>
            <a:off x="525736" y="1570811"/>
            <a:ext cx="11737304" cy="4031873"/>
          </a:xfrm>
          <a:prstGeom prst="rect">
            <a:avLst/>
          </a:prstGeom>
        </p:spPr>
        <p:txBody>
          <a:bodyPr wrap="square">
            <a:spAutoFit/>
          </a:bodyPr>
          <a:lstStyle/>
          <a:p>
            <a:r>
              <a:rPr lang="en-CA" sz="3200" b="1" dirty="0">
                <a:latin typeface="Arial" panose="020B0604020202020204" pitchFamily="34" charset="0"/>
                <a:cs typeface="Arial" panose="020B0604020202020204" pitchFamily="34" charset="0"/>
              </a:rPr>
              <a:t>4. </a:t>
            </a:r>
            <a:r>
              <a:rPr lang="en-US" sz="3200" b="1" dirty="0"/>
              <a:t>Develop a quick reference guide on addressing students in distress for faculty and instructors.</a:t>
            </a:r>
            <a:endParaRPr lang="en-CA" sz="3200" dirty="0"/>
          </a:p>
          <a:p>
            <a:r>
              <a:rPr lang="en-US" sz="3200" dirty="0"/>
              <a:t> </a:t>
            </a:r>
            <a:endParaRPr lang="en-CA" sz="3200" dirty="0"/>
          </a:p>
          <a:p>
            <a:r>
              <a:rPr lang="en-US" sz="3200" i="1" dirty="0"/>
              <a:t>The Task Force recommends the development of a quick reference guide on addressing students in distress for faculty and instructors, clarifying their role within students’ circle of care, and ensuring a consistent approach and process for students across the Faculty.</a:t>
            </a:r>
            <a:endParaRPr lang="en-CA" sz="3200" dirty="0"/>
          </a:p>
        </p:txBody>
      </p:sp>
    </p:spTree>
    <p:extLst>
      <p:ext uri="{BB962C8B-B14F-4D97-AF65-F5344CB8AC3E}">
        <p14:creationId xmlns:p14="http://schemas.microsoft.com/office/powerpoint/2010/main" val="276557947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35000" y="438540"/>
            <a:ext cx="11734800" cy="693844"/>
          </a:xfrm>
        </p:spPr>
        <p:txBody>
          <a:bodyPr/>
          <a:lstStyle/>
          <a:p>
            <a:r>
              <a:rPr lang="en-US" sz="4000" dirty="0"/>
              <a:t>Recommendations</a:t>
            </a:r>
            <a:endParaRPr lang="en-CA" sz="4000" dirty="0"/>
          </a:p>
        </p:txBody>
      </p:sp>
      <p:sp>
        <p:nvSpPr>
          <p:cNvPr id="4" name="Rectangle 3"/>
          <p:cNvSpPr/>
          <p:nvPr/>
        </p:nvSpPr>
        <p:spPr>
          <a:xfrm>
            <a:off x="525736" y="1420416"/>
            <a:ext cx="11809312" cy="3539430"/>
          </a:xfrm>
          <a:prstGeom prst="rect">
            <a:avLst/>
          </a:prstGeom>
        </p:spPr>
        <p:txBody>
          <a:bodyPr wrap="square">
            <a:spAutoFit/>
          </a:bodyPr>
          <a:lstStyle/>
          <a:p>
            <a:r>
              <a:rPr lang="en-CA" sz="3200" b="1" dirty="0">
                <a:latin typeface="Arial" panose="020B0604020202020204" pitchFamily="34" charset="0"/>
                <a:cs typeface="Arial" panose="020B0604020202020204" pitchFamily="34" charset="0"/>
              </a:rPr>
              <a:t>5. </a:t>
            </a:r>
            <a:r>
              <a:rPr lang="en-US" sz="3200" b="1" dirty="0"/>
              <a:t>Develop a campaign to showcase Engineering students who prioritize healthy habits and lifestyle.</a:t>
            </a:r>
            <a:endParaRPr lang="en-CA" sz="3200" dirty="0"/>
          </a:p>
          <a:p>
            <a:r>
              <a:rPr lang="en-US" sz="3200" b="1" i="1" dirty="0"/>
              <a:t> </a:t>
            </a:r>
            <a:endParaRPr lang="en-CA" sz="3200" dirty="0"/>
          </a:p>
          <a:p>
            <a:r>
              <a:rPr lang="en-US" sz="3200" i="1" dirty="0"/>
              <a:t>The Task Force recommends the creation of an on-going marketing campaign that acknowledges Engineering students and student initiatives within the Faculty that prioritize a healthy lifestyle.</a:t>
            </a:r>
            <a:endParaRPr lang="en-C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40471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35000" y="378094"/>
            <a:ext cx="11734800" cy="693844"/>
          </a:xfrm>
        </p:spPr>
        <p:txBody>
          <a:bodyPr/>
          <a:lstStyle/>
          <a:p>
            <a:r>
              <a:rPr lang="en-US" sz="4000" dirty="0"/>
              <a:t>Recommendations</a:t>
            </a:r>
            <a:endParaRPr lang="en-CA" sz="4000" dirty="0"/>
          </a:p>
        </p:txBody>
      </p:sp>
      <p:sp>
        <p:nvSpPr>
          <p:cNvPr id="4" name="Rectangle 3"/>
          <p:cNvSpPr/>
          <p:nvPr/>
        </p:nvSpPr>
        <p:spPr>
          <a:xfrm>
            <a:off x="525736" y="1570811"/>
            <a:ext cx="11920264" cy="4031873"/>
          </a:xfrm>
          <a:prstGeom prst="rect">
            <a:avLst/>
          </a:prstGeom>
        </p:spPr>
        <p:txBody>
          <a:bodyPr wrap="square">
            <a:spAutoFit/>
          </a:bodyPr>
          <a:lstStyle/>
          <a:p>
            <a:r>
              <a:rPr lang="en-CA" sz="3200" b="1" dirty="0">
                <a:latin typeface="Arial" panose="020B0604020202020204" pitchFamily="34" charset="0"/>
                <a:cs typeface="Arial" panose="020B0604020202020204" pitchFamily="34" charset="0"/>
              </a:rPr>
              <a:t>6. </a:t>
            </a:r>
            <a:r>
              <a:rPr lang="en-US" sz="3200" b="1" dirty="0"/>
              <a:t>Develop a mental health statement to be included on all course syllabi.</a:t>
            </a:r>
            <a:endParaRPr lang="en-CA" sz="3200" dirty="0"/>
          </a:p>
          <a:p>
            <a:r>
              <a:rPr lang="en-US" sz="3200" dirty="0"/>
              <a:t> </a:t>
            </a:r>
            <a:endParaRPr lang="en-CA" sz="3200" dirty="0"/>
          </a:p>
          <a:p>
            <a:r>
              <a:rPr lang="en-US" sz="3200" i="1" dirty="0"/>
              <a:t>The Task Force recommends the development of a standard mental health statement to be included on all course syllabi that normalizes the student experience and links to an online webpage of support services and acknowledges mental illness as a valid reason for academic accommodation requests.</a:t>
            </a:r>
            <a:endParaRPr lang="en-CA" sz="3200" dirty="0"/>
          </a:p>
        </p:txBody>
      </p:sp>
    </p:spTree>
    <p:extLst>
      <p:ext uri="{BB962C8B-B14F-4D97-AF65-F5344CB8AC3E}">
        <p14:creationId xmlns:p14="http://schemas.microsoft.com/office/powerpoint/2010/main" val="276573070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35000" y="378094"/>
            <a:ext cx="11734800" cy="693844"/>
          </a:xfrm>
        </p:spPr>
        <p:txBody>
          <a:bodyPr/>
          <a:lstStyle/>
          <a:p>
            <a:r>
              <a:rPr lang="en-US" sz="4000" dirty="0"/>
              <a:t>Recommendations</a:t>
            </a:r>
            <a:endParaRPr lang="en-CA" sz="4000" dirty="0"/>
          </a:p>
        </p:txBody>
      </p:sp>
      <p:sp>
        <p:nvSpPr>
          <p:cNvPr id="4" name="Rectangle 3"/>
          <p:cNvSpPr/>
          <p:nvPr/>
        </p:nvSpPr>
        <p:spPr>
          <a:xfrm>
            <a:off x="525736" y="1570811"/>
            <a:ext cx="11737304" cy="5509200"/>
          </a:xfrm>
          <a:prstGeom prst="rect">
            <a:avLst/>
          </a:prstGeom>
        </p:spPr>
        <p:txBody>
          <a:bodyPr wrap="square">
            <a:spAutoFit/>
          </a:bodyPr>
          <a:lstStyle/>
          <a:p>
            <a:r>
              <a:rPr lang="en-CA" sz="3200" b="1" dirty="0" smtClean="0">
                <a:latin typeface="Arial" panose="020B0604020202020204" pitchFamily="34" charset="0"/>
                <a:cs typeface="Arial" panose="020B0604020202020204" pitchFamily="34" charset="0"/>
              </a:rPr>
              <a:t>7. </a:t>
            </a:r>
            <a:r>
              <a:rPr lang="en-US" sz="3200" b="1" dirty="0"/>
              <a:t>Utilize Universal Design principles as a paradigm when proposing new academic programs or making changes to existing academic </a:t>
            </a:r>
            <a:r>
              <a:rPr lang="en-US" sz="3200" b="1" dirty="0" smtClean="0"/>
              <a:t>programs</a:t>
            </a:r>
            <a:r>
              <a:rPr lang="en-US" sz="3200" b="1" dirty="0"/>
              <a:t> </a:t>
            </a:r>
            <a:r>
              <a:rPr lang="en-CA" sz="3200" u="sng" dirty="0" smtClean="0">
                <a:hlinkClick r:id="rId2"/>
              </a:rPr>
              <a:t>http</a:t>
            </a:r>
            <a:r>
              <a:rPr lang="en-CA" sz="3200" u="sng" dirty="0">
                <a:hlinkClick r:id="rId2"/>
              </a:rPr>
              <a:t>://www.accessiblecampus.ca/tools-resources/educators-tool-kit</a:t>
            </a:r>
            <a:r>
              <a:rPr lang="en-CA" sz="3200" u="sng" dirty="0" smtClean="0">
                <a:hlinkClick r:id="rId2"/>
              </a:rPr>
              <a:t>/</a:t>
            </a:r>
            <a:endParaRPr lang="en-CA" sz="3200" u="sng" dirty="0"/>
          </a:p>
          <a:p>
            <a:r>
              <a:rPr lang="en-US" sz="3200" dirty="0"/>
              <a:t> </a:t>
            </a:r>
            <a:endParaRPr lang="en-CA" sz="3200" dirty="0"/>
          </a:p>
          <a:p>
            <a:r>
              <a:rPr lang="en-US" sz="3200" i="1" dirty="0"/>
              <a:t>The Task Force recommends that when new academic programs or changes to existing academic programs are proposed, that universal design principles are used as a paradigm.</a:t>
            </a:r>
            <a:endParaRPr lang="en-CA" sz="3200" dirty="0"/>
          </a:p>
          <a:p>
            <a:endParaRPr lang="en-C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59433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35000" y="378094"/>
            <a:ext cx="11734800" cy="693844"/>
          </a:xfrm>
        </p:spPr>
        <p:txBody>
          <a:bodyPr/>
          <a:lstStyle/>
          <a:p>
            <a:r>
              <a:rPr lang="en-US" sz="4000" dirty="0"/>
              <a:t>Recommendations</a:t>
            </a:r>
            <a:endParaRPr lang="en-CA" sz="4000" dirty="0"/>
          </a:p>
        </p:txBody>
      </p:sp>
      <p:sp>
        <p:nvSpPr>
          <p:cNvPr id="4" name="Rectangle 3"/>
          <p:cNvSpPr/>
          <p:nvPr/>
        </p:nvSpPr>
        <p:spPr>
          <a:xfrm>
            <a:off x="525736" y="1570811"/>
            <a:ext cx="11809312" cy="5232202"/>
          </a:xfrm>
          <a:prstGeom prst="rect">
            <a:avLst/>
          </a:prstGeom>
        </p:spPr>
        <p:txBody>
          <a:bodyPr wrap="square">
            <a:spAutoFit/>
          </a:bodyPr>
          <a:lstStyle/>
          <a:p>
            <a:r>
              <a:rPr lang="en-CA" sz="3200" b="1" dirty="0">
                <a:latin typeface="Arial" panose="020B0604020202020204" pitchFamily="34" charset="0"/>
                <a:cs typeface="Arial" panose="020B0604020202020204" pitchFamily="34" charset="0"/>
              </a:rPr>
              <a:t>8. </a:t>
            </a:r>
            <a:r>
              <a:rPr lang="en-US" sz="3200" b="1" dirty="0"/>
              <a:t>Create a committee to review and further develop academic and personal support services for graduate students.</a:t>
            </a:r>
            <a:endParaRPr lang="en-CA" sz="3200" dirty="0"/>
          </a:p>
          <a:p>
            <a:r>
              <a:rPr lang="en-US" sz="3200" dirty="0"/>
              <a:t> </a:t>
            </a:r>
            <a:endParaRPr lang="en-CA" sz="3200" dirty="0"/>
          </a:p>
          <a:p>
            <a:r>
              <a:rPr lang="en-US" sz="3200" i="1" dirty="0"/>
              <a:t>The Task Force recommends the creation of a committee to review academic and personal support services for graduate students within the Faculty, with a mandate to further develop the amount and quality of what is offered.</a:t>
            </a:r>
            <a:endParaRPr lang="en-CA" sz="3200" dirty="0"/>
          </a:p>
          <a:p>
            <a:r>
              <a:rPr lang="en-US" sz="3200" i="1" dirty="0"/>
              <a:t> </a:t>
            </a:r>
            <a:endParaRPr lang="en-CA" sz="3200" dirty="0"/>
          </a:p>
          <a:p>
            <a:endParaRPr lang="en-CA"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17290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35000" y="378094"/>
            <a:ext cx="11734800" cy="693844"/>
          </a:xfrm>
        </p:spPr>
        <p:txBody>
          <a:bodyPr/>
          <a:lstStyle/>
          <a:p>
            <a:r>
              <a:rPr lang="en-US" sz="4000" dirty="0"/>
              <a:t>Recommendations</a:t>
            </a:r>
            <a:endParaRPr lang="en-CA" sz="4000" dirty="0"/>
          </a:p>
        </p:txBody>
      </p:sp>
      <p:sp>
        <p:nvSpPr>
          <p:cNvPr id="4" name="Rectangle 3"/>
          <p:cNvSpPr/>
          <p:nvPr/>
        </p:nvSpPr>
        <p:spPr>
          <a:xfrm>
            <a:off x="525736" y="1570811"/>
            <a:ext cx="11920264" cy="4678204"/>
          </a:xfrm>
          <a:prstGeom prst="rect">
            <a:avLst/>
          </a:prstGeom>
        </p:spPr>
        <p:txBody>
          <a:bodyPr wrap="square">
            <a:spAutoFit/>
          </a:bodyPr>
          <a:lstStyle/>
          <a:p>
            <a:r>
              <a:rPr lang="en-CA" sz="3200" b="1" dirty="0">
                <a:latin typeface="Arial" panose="020B0604020202020204" pitchFamily="34" charset="0"/>
                <a:cs typeface="Arial" panose="020B0604020202020204" pitchFamily="34" charset="0"/>
              </a:rPr>
              <a:t>9. </a:t>
            </a:r>
            <a:r>
              <a:rPr lang="en-US" sz="3200" b="1" dirty="0"/>
              <a:t>Better communicate to students their program’s academic objectives and how their program’s requirements are designed to support them.</a:t>
            </a:r>
            <a:endParaRPr lang="en-CA" sz="3200" dirty="0"/>
          </a:p>
          <a:p>
            <a:r>
              <a:rPr lang="en-US" sz="3200" dirty="0"/>
              <a:t> </a:t>
            </a:r>
            <a:endParaRPr lang="en-CA" sz="3200" dirty="0"/>
          </a:p>
          <a:p>
            <a:r>
              <a:rPr lang="en-US" sz="3200" i="1" dirty="0"/>
              <a:t>The Task Force recommends that throughout a student’s degree program, they receive consistent and regular communication on expected learning outcomes and how their program’s requirements are designed to support them. </a:t>
            </a:r>
            <a:endParaRPr lang="en-CA" sz="3200" dirty="0"/>
          </a:p>
          <a:p>
            <a:r>
              <a:rPr lang="en-US" sz="3200" b="1" i="1" dirty="0"/>
              <a:t> </a:t>
            </a:r>
            <a:endParaRPr lang="en-CA" sz="3200" dirty="0"/>
          </a:p>
        </p:txBody>
      </p:sp>
    </p:spTree>
    <p:extLst>
      <p:ext uri="{BB962C8B-B14F-4D97-AF65-F5344CB8AC3E}">
        <p14:creationId xmlns:p14="http://schemas.microsoft.com/office/powerpoint/2010/main" val="158093806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35000" y="378094"/>
            <a:ext cx="11734800" cy="693844"/>
          </a:xfrm>
        </p:spPr>
        <p:txBody>
          <a:bodyPr/>
          <a:lstStyle/>
          <a:p>
            <a:r>
              <a:rPr lang="en-US" sz="4000" dirty="0"/>
              <a:t>Recommendations</a:t>
            </a:r>
            <a:endParaRPr lang="en-CA" sz="4000" dirty="0"/>
          </a:p>
        </p:txBody>
      </p:sp>
      <p:sp>
        <p:nvSpPr>
          <p:cNvPr id="4" name="Rectangle 3"/>
          <p:cNvSpPr/>
          <p:nvPr/>
        </p:nvSpPr>
        <p:spPr>
          <a:xfrm>
            <a:off x="525736" y="1570811"/>
            <a:ext cx="11920264" cy="4678204"/>
          </a:xfrm>
          <a:prstGeom prst="rect">
            <a:avLst/>
          </a:prstGeom>
        </p:spPr>
        <p:txBody>
          <a:bodyPr wrap="square">
            <a:spAutoFit/>
          </a:bodyPr>
          <a:lstStyle/>
          <a:p>
            <a:r>
              <a:rPr lang="en-CA" sz="3200" b="1" dirty="0" smtClean="0">
                <a:latin typeface="Arial" panose="020B0604020202020204" pitchFamily="34" charset="0"/>
                <a:cs typeface="Arial" panose="020B0604020202020204" pitchFamily="34" charset="0"/>
              </a:rPr>
              <a:t>10. </a:t>
            </a:r>
            <a:r>
              <a:rPr lang="en-US" sz="3200" b="1" dirty="0"/>
              <a:t>Expand the capacity for embedded personal counselling within the Faculty.</a:t>
            </a:r>
            <a:endParaRPr lang="en-CA" sz="3200" dirty="0"/>
          </a:p>
          <a:p>
            <a:r>
              <a:rPr lang="en-US" sz="3200" dirty="0"/>
              <a:t> </a:t>
            </a:r>
            <a:endParaRPr lang="en-CA" sz="3200" dirty="0"/>
          </a:p>
          <a:p>
            <a:r>
              <a:rPr lang="en-US" sz="3200" i="1" dirty="0"/>
              <a:t>The Task Force recommends that the Faculty collaborate with the division of Health and Wellness to expand current capacity within the embedded counselling program or hire an additional embedded personal counsellor.</a:t>
            </a:r>
            <a:endParaRPr lang="en-CA" sz="3200" dirty="0"/>
          </a:p>
          <a:p>
            <a:r>
              <a:rPr lang="en-US" sz="3200" dirty="0"/>
              <a:t> </a:t>
            </a:r>
            <a:endParaRPr lang="en-CA" sz="3200" dirty="0"/>
          </a:p>
          <a:p>
            <a:r>
              <a:rPr lang="en-US" sz="3200" b="1" i="1" dirty="0"/>
              <a:t> </a:t>
            </a:r>
            <a:endParaRPr lang="en-CA" sz="3200" dirty="0"/>
          </a:p>
        </p:txBody>
      </p:sp>
    </p:spTree>
    <p:extLst>
      <p:ext uri="{BB962C8B-B14F-4D97-AF65-F5344CB8AC3E}">
        <p14:creationId xmlns:p14="http://schemas.microsoft.com/office/powerpoint/2010/main" val="119105139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35000" y="378094"/>
            <a:ext cx="11734800" cy="693844"/>
          </a:xfrm>
        </p:spPr>
        <p:txBody>
          <a:bodyPr/>
          <a:lstStyle/>
          <a:p>
            <a:r>
              <a:rPr lang="en-US" sz="4000" dirty="0"/>
              <a:t>Recommendations</a:t>
            </a:r>
            <a:endParaRPr lang="en-CA" sz="4000" dirty="0"/>
          </a:p>
        </p:txBody>
      </p:sp>
      <p:sp>
        <p:nvSpPr>
          <p:cNvPr id="4" name="Rectangle 3"/>
          <p:cNvSpPr/>
          <p:nvPr/>
        </p:nvSpPr>
        <p:spPr>
          <a:xfrm>
            <a:off x="525736" y="1570811"/>
            <a:ext cx="11920264" cy="3539430"/>
          </a:xfrm>
          <a:prstGeom prst="rect">
            <a:avLst/>
          </a:prstGeom>
        </p:spPr>
        <p:txBody>
          <a:bodyPr wrap="square">
            <a:spAutoFit/>
          </a:bodyPr>
          <a:lstStyle/>
          <a:p>
            <a:r>
              <a:rPr lang="en-CA" sz="3200" b="1" dirty="0" smtClean="0">
                <a:latin typeface="Arial" panose="020B0604020202020204" pitchFamily="34" charset="0"/>
                <a:cs typeface="Arial" panose="020B0604020202020204" pitchFamily="34" charset="0"/>
              </a:rPr>
              <a:t>11. </a:t>
            </a:r>
            <a:r>
              <a:rPr lang="en-US" sz="3200" b="1" dirty="0" smtClean="0"/>
              <a:t>Modify </a:t>
            </a:r>
            <a:r>
              <a:rPr lang="en-US" sz="3200" b="1" dirty="0"/>
              <a:t>the current Engineering undergraduate ranking system.</a:t>
            </a:r>
            <a:endParaRPr lang="en-CA" sz="3200" dirty="0"/>
          </a:p>
          <a:p>
            <a:r>
              <a:rPr lang="en-US" sz="3200" dirty="0"/>
              <a:t> </a:t>
            </a:r>
            <a:endParaRPr lang="en-CA" sz="3200" dirty="0"/>
          </a:p>
          <a:p>
            <a:r>
              <a:rPr lang="en-US" sz="3200" i="1" dirty="0"/>
              <a:t>The Task Force recommends that the current Engineering undergraduate ranking system be modified to only provide rankings for the top 30% of students, and the impact of publishing </a:t>
            </a:r>
            <a:r>
              <a:rPr lang="en-US" sz="3200" i="1" dirty="0" err="1"/>
              <a:t>honour</a:t>
            </a:r>
            <a:r>
              <a:rPr lang="en-US" sz="3200" i="1" dirty="0"/>
              <a:t> rolls be considered.</a:t>
            </a:r>
            <a:endParaRPr lang="en-CA" sz="3200" dirty="0"/>
          </a:p>
        </p:txBody>
      </p:sp>
    </p:spTree>
    <p:extLst>
      <p:ext uri="{BB962C8B-B14F-4D97-AF65-F5344CB8AC3E}">
        <p14:creationId xmlns:p14="http://schemas.microsoft.com/office/powerpoint/2010/main" val="3075208036"/>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35000" y="378094"/>
            <a:ext cx="11734800" cy="693844"/>
          </a:xfrm>
        </p:spPr>
        <p:txBody>
          <a:bodyPr/>
          <a:lstStyle/>
          <a:p>
            <a:r>
              <a:rPr lang="en-US" sz="4000" dirty="0"/>
              <a:t>Recommendations</a:t>
            </a:r>
            <a:endParaRPr lang="en-CA" sz="4000" dirty="0"/>
          </a:p>
        </p:txBody>
      </p:sp>
      <p:sp>
        <p:nvSpPr>
          <p:cNvPr id="4" name="Rectangle 3"/>
          <p:cNvSpPr/>
          <p:nvPr/>
        </p:nvSpPr>
        <p:spPr>
          <a:xfrm>
            <a:off x="525736" y="1570811"/>
            <a:ext cx="11920264" cy="4185761"/>
          </a:xfrm>
          <a:prstGeom prst="rect">
            <a:avLst/>
          </a:prstGeom>
        </p:spPr>
        <p:txBody>
          <a:bodyPr wrap="square">
            <a:spAutoFit/>
          </a:bodyPr>
          <a:lstStyle/>
          <a:p>
            <a:r>
              <a:rPr lang="en-CA" sz="3200" b="1" dirty="0" smtClean="0">
                <a:latin typeface="Arial" panose="020B0604020202020204" pitchFamily="34" charset="0"/>
                <a:cs typeface="Arial" panose="020B0604020202020204" pitchFamily="34" charset="0"/>
              </a:rPr>
              <a:t>12. </a:t>
            </a:r>
            <a:r>
              <a:rPr lang="en-US" sz="3200" b="1" dirty="0" smtClean="0"/>
              <a:t>Facilitate </a:t>
            </a:r>
            <a:r>
              <a:rPr lang="en-US" sz="3200" b="1" dirty="0"/>
              <a:t>a review of the Faculty’s accessibility and accommodations policies. </a:t>
            </a:r>
            <a:endParaRPr lang="en-CA" sz="3200" dirty="0"/>
          </a:p>
          <a:p>
            <a:r>
              <a:rPr lang="en-US" sz="3200" dirty="0"/>
              <a:t> </a:t>
            </a:r>
            <a:endParaRPr lang="en-CA" sz="3200" dirty="0"/>
          </a:p>
          <a:p>
            <a:r>
              <a:rPr lang="en-US" sz="3200" i="1" dirty="0"/>
              <a:t>The Task Force recommends a review of the Faculty’s accessibility and accommodations policies to ensure they are in alignment with the Guidelines on Accessible Education under the Ontario Human Rights Commission.</a:t>
            </a:r>
            <a:endParaRPr lang="en-CA" sz="3200" dirty="0"/>
          </a:p>
          <a:p>
            <a:r>
              <a:rPr lang="en-US" sz="3200" b="1" i="1" dirty="0"/>
              <a:t> </a:t>
            </a:r>
            <a:endParaRPr lang="en-CA" sz="3200" dirty="0"/>
          </a:p>
        </p:txBody>
      </p:sp>
    </p:spTree>
    <p:extLst>
      <p:ext uri="{BB962C8B-B14F-4D97-AF65-F5344CB8AC3E}">
        <p14:creationId xmlns:p14="http://schemas.microsoft.com/office/powerpoint/2010/main" val="119761152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1084424" y="2216550"/>
            <a:ext cx="10835952" cy="1508105"/>
          </a:xfrm>
        </p:spPr>
        <p:txBody>
          <a:bodyPr/>
          <a:lstStyle/>
          <a:p>
            <a:pPr algn="ctr">
              <a:lnSpc>
                <a:spcPct val="100000"/>
              </a:lnSpc>
            </a:pPr>
            <a:r>
              <a:rPr lang="en-US" sz="9800" dirty="0" smtClean="0">
                <a:ea typeface="ＭＳ Ｐゴシック" charset="0"/>
              </a:rPr>
              <a:t>Thank you!</a:t>
            </a:r>
            <a:endParaRPr lang="en-US" sz="9800" dirty="0">
              <a:ea typeface="ＭＳ Ｐゴシック" charset="0"/>
            </a:endParaRPr>
          </a:p>
        </p:txBody>
      </p:sp>
      <p:sp>
        <p:nvSpPr>
          <p:cNvPr id="20482" name="TextBox 4"/>
          <p:cNvSpPr txBox="1">
            <a:spLocks noChangeArrowheads="1"/>
          </p:cNvSpPr>
          <p:nvPr/>
        </p:nvSpPr>
        <p:spPr bwMode="auto">
          <a:xfrm>
            <a:off x="1461840" y="4918031"/>
            <a:ext cx="957706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800">
                <a:solidFill>
                  <a:srgbClr val="001337"/>
                </a:solidFill>
                <a:latin typeface="Arial" charset="0"/>
                <a:ea typeface="ＭＳ Ｐゴシック" charset="0"/>
                <a:cs typeface="Arial" charset="0"/>
                <a:sym typeface="Georgia" charset="0"/>
              </a:defRPr>
            </a:lvl1pPr>
            <a:lvl2pPr marL="742950" indent="-285750">
              <a:defRPr sz="2400">
                <a:solidFill>
                  <a:srgbClr val="001337"/>
                </a:solidFill>
                <a:latin typeface="Arial" charset="0"/>
                <a:ea typeface="Arial" charset="0"/>
                <a:cs typeface="Arial" charset="0"/>
                <a:sym typeface="Georgia" charset="0"/>
              </a:defRPr>
            </a:lvl2pPr>
            <a:lvl3pPr marL="1143000">
              <a:defRPr sz="2400" i="1">
                <a:solidFill>
                  <a:srgbClr val="001337"/>
                </a:solidFill>
                <a:latin typeface="Arial" charset="0"/>
                <a:ea typeface="Arial" charset="0"/>
                <a:cs typeface="Arial" charset="0"/>
                <a:sym typeface="Georgia" charset="0"/>
              </a:defRPr>
            </a:lvl3pPr>
            <a:lvl4pPr marL="1600200">
              <a:defRPr sz="1500" i="1">
                <a:solidFill>
                  <a:srgbClr val="001337"/>
                </a:solidFill>
                <a:latin typeface="Arial" charset="0"/>
                <a:ea typeface="Arial" charset="0"/>
                <a:cs typeface="Arial" charset="0"/>
                <a:sym typeface="Georgia" charset="0"/>
              </a:defRPr>
            </a:lvl4pPr>
            <a:lvl5pPr marL="2057400">
              <a:defRPr sz="1500" i="1">
                <a:solidFill>
                  <a:srgbClr val="001337"/>
                </a:solidFill>
                <a:latin typeface="Arial" charset="0"/>
                <a:ea typeface="Arial" charset="0"/>
                <a:cs typeface="Arial" charset="0"/>
                <a:sym typeface="Georgia" charset="0"/>
              </a:defRPr>
            </a:lvl5pPr>
            <a:lvl6pPr marL="2514600" eaLnBrk="0" hangingPunct="0">
              <a:lnSpc>
                <a:spcPct val="120000"/>
              </a:lnSpc>
              <a:buClr>
                <a:srgbClr val="001E3F"/>
              </a:buClr>
              <a:buSzPct val="150000"/>
              <a:buFont typeface="Georgia" charset="0"/>
              <a:defRPr sz="1500" i="1">
                <a:solidFill>
                  <a:srgbClr val="001337"/>
                </a:solidFill>
                <a:latin typeface="Arial" charset="0"/>
                <a:ea typeface="Arial" charset="0"/>
                <a:cs typeface="Arial" charset="0"/>
                <a:sym typeface="Georgia" charset="0"/>
              </a:defRPr>
            </a:lvl6pPr>
            <a:lvl7pPr marL="2971800" eaLnBrk="0" hangingPunct="0">
              <a:lnSpc>
                <a:spcPct val="120000"/>
              </a:lnSpc>
              <a:buClr>
                <a:srgbClr val="001E3F"/>
              </a:buClr>
              <a:buSzPct val="150000"/>
              <a:buFont typeface="Georgia" charset="0"/>
              <a:defRPr sz="1500" i="1">
                <a:solidFill>
                  <a:srgbClr val="001337"/>
                </a:solidFill>
                <a:latin typeface="Arial" charset="0"/>
                <a:ea typeface="Arial" charset="0"/>
                <a:cs typeface="Arial" charset="0"/>
                <a:sym typeface="Georgia" charset="0"/>
              </a:defRPr>
            </a:lvl7pPr>
            <a:lvl8pPr marL="3429000" eaLnBrk="0" hangingPunct="0">
              <a:lnSpc>
                <a:spcPct val="120000"/>
              </a:lnSpc>
              <a:buClr>
                <a:srgbClr val="001E3F"/>
              </a:buClr>
              <a:buSzPct val="150000"/>
              <a:buFont typeface="Georgia" charset="0"/>
              <a:defRPr sz="1500" i="1">
                <a:solidFill>
                  <a:srgbClr val="001337"/>
                </a:solidFill>
                <a:latin typeface="Arial" charset="0"/>
                <a:ea typeface="Arial" charset="0"/>
                <a:cs typeface="Arial" charset="0"/>
                <a:sym typeface="Georgia" charset="0"/>
              </a:defRPr>
            </a:lvl8pPr>
            <a:lvl9pPr marL="3886200" eaLnBrk="0" hangingPunct="0">
              <a:lnSpc>
                <a:spcPct val="120000"/>
              </a:lnSpc>
              <a:buClr>
                <a:srgbClr val="001E3F"/>
              </a:buClr>
              <a:buSzPct val="150000"/>
              <a:buFont typeface="Georgia" charset="0"/>
              <a:defRPr sz="1500" i="1">
                <a:solidFill>
                  <a:srgbClr val="001337"/>
                </a:solidFill>
                <a:latin typeface="Arial" charset="0"/>
                <a:ea typeface="Arial" charset="0"/>
                <a:cs typeface="Arial" charset="0"/>
                <a:sym typeface="Georgia" charset="0"/>
              </a:defRPr>
            </a:lvl9pPr>
          </a:lstStyle>
          <a:p>
            <a:pPr eaLnBrk="1" hangingPunct="1"/>
            <a:r>
              <a:rPr lang="en-US" sz="4000" dirty="0" smtClean="0">
                <a:sym typeface="Helvetica Neue" charset="0"/>
              </a:rPr>
              <a:t>Questions</a:t>
            </a:r>
            <a:r>
              <a:rPr lang="en-US" sz="4000" dirty="0">
                <a:sym typeface="Helvetica Neue" charset="0"/>
              </a:rPr>
              <a:t>?</a:t>
            </a:r>
            <a:r>
              <a:rPr lang="en-US" sz="2400" b="1" dirty="0">
                <a:sym typeface="Helvetica Neue" charset="0"/>
              </a:rPr>
              <a:t/>
            </a:r>
            <a:br>
              <a:rPr lang="en-US" sz="2400" b="1" dirty="0">
                <a:sym typeface="Helvetica Neue" charset="0"/>
              </a:rPr>
            </a:br>
            <a:endParaRPr lang="en-US" sz="2400" b="1" dirty="0" smtClean="0">
              <a:sym typeface="Helvetica Neue" charset="0"/>
            </a:endParaRPr>
          </a:p>
          <a:p>
            <a:pPr eaLnBrk="1" hangingPunct="1"/>
            <a:r>
              <a:rPr lang="en-US" sz="2400" b="1" dirty="0" smtClean="0">
                <a:sym typeface="Helvetica Neue" charset="0"/>
              </a:rPr>
              <a:t>Email</a:t>
            </a:r>
            <a:r>
              <a:rPr lang="en-US" sz="2400" b="1" dirty="0">
                <a:sym typeface="Helvetica Neue" charset="0"/>
              </a:rPr>
              <a:t>: </a:t>
            </a:r>
            <a:endParaRPr lang="en-US" sz="2400" b="1" dirty="0" smtClean="0">
              <a:sym typeface="Helvetica Neue" charset="0"/>
            </a:endParaRPr>
          </a:p>
          <a:p>
            <a:pPr eaLnBrk="1" hangingPunct="1"/>
            <a:r>
              <a:rPr lang="en-US" sz="2400" dirty="0" smtClean="0">
                <a:sym typeface="Helvetica Neue" charset="0"/>
                <a:hlinkClick r:id="rId2"/>
              </a:rPr>
              <a:t>coyle@ecf.utoronto.ca</a:t>
            </a:r>
            <a:endParaRPr lang="en-US" sz="2400" dirty="0" smtClean="0">
              <a:sym typeface="Helvetica Neue" charset="0"/>
            </a:endParaRPr>
          </a:p>
          <a:p>
            <a:pPr eaLnBrk="1" hangingPunct="1"/>
            <a:r>
              <a:rPr lang="en-US" sz="2400" dirty="0" smtClean="0">
                <a:solidFill>
                  <a:srgbClr val="000000"/>
                </a:solidFill>
                <a:sym typeface="Helvetica Neue" charset="0"/>
              </a:rPr>
              <a:t>or</a:t>
            </a:r>
          </a:p>
          <a:p>
            <a:pPr eaLnBrk="1" hangingPunct="1"/>
            <a:r>
              <a:rPr lang="en-US" sz="2400" dirty="0" smtClean="0">
                <a:solidFill>
                  <a:srgbClr val="000000"/>
                </a:solidFill>
                <a:sym typeface="Helvetica Neue" charset="0"/>
                <a:hlinkClick r:id="rId3"/>
              </a:rPr>
              <a:t>estelle.olivafisher@ecf.utoronto.ca</a:t>
            </a:r>
            <a:r>
              <a:rPr lang="en-US" sz="2400" dirty="0" smtClean="0">
                <a:solidFill>
                  <a:srgbClr val="000000"/>
                </a:solidFill>
                <a:sym typeface="Helvetica Neue" charset="0"/>
              </a:rPr>
              <a:t> </a:t>
            </a:r>
          </a:p>
        </p:txBody>
      </p:sp>
      <p:sp>
        <p:nvSpPr>
          <p:cNvPr id="6" name="Rectangle 5"/>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35000" y="459631"/>
            <a:ext cx="11734800" cy="1538883"/>
          </a:xfrm>
        </p:spPr>
        <p:txBody>
          <a:bodyPr/>
          <a:lstStyle/>
          <a:p>
            <a:r>
              <a:rPr lang="en-CA" sz="4000" dirty="0" smtClean="0"/>
              <a:t>Summary</a:t>
            </a:r>
            <a:r>
              <a:rPr lang="en-CA" dirty="0"/>
              <a:t/>
            </a:r>
            <a:br>
              <a:rPr lang="en-CA" dirty="0"/>
            </a:br>
            <a:endParaRPr lang="en-CA" dirty="0"/>
          </a:p>
        </p:txBody>
      </p:sp>
      <p:sp>
        <p:nvSpPr>
          <p:cNvPr id="4" name="TextBox 3"/>
          <p:cNvSpPr txBox="1"/>
          <p:nvPr/>
        </p:nvSpPr>
        <p:spPr>
          <a:xfrm>
            <a:off x="525736" y="1395472"/>
            <a:ext cx="11953328" cy="5447645"/>
          </a:xfrm>
          <a:prstGeom prst="rect">
            <a:avLst/>
          </a:prstGeom>
          <a:noFill/>
        </p:spPr>
        <p:txBody>
          <a:bodyPr wrap="square" rtlCol="0">
            <a:spAutoFit/>
          </a:bodyPr>
          <a:lstStyle/>
          <a:p>
            <a:endParaRPr lang="en-US" sz="2800" dirty="0" smtClean="0"/>
          </a:p>
          <a:p>
            <a:r>
              <a:rPr lang="en-US" sz="3200" dirty="0" smtClean="0"/>
              <a:t>With </a:t>
            </a:r>
            <a:r>
              <a:rPr lang="en-US" sz="3200" dirty="0"/>
              <a:t>the release of the University of Toronto’s Mental Health Framework (</a:t>
            </a:r>
            <a:r>
              <a:rPr lang="en-US" sz="3200" dirty="0" smtClean="0"/>
              <a:t>2015), </a:t>
            </a:r>
            <a:r>
              <a:rPr lang="en-US" sz="3200" dirty="0"/>
              <a:t>our Faculty responded by examining the existing mental health support systems for our </a:t>
            </a:r>
            <a:r>
              <a:rPr lang="en-US" sz="3200" dirty="0" smtClean="0"/>
              <a:t>students through the Decanal Task Force on Mental Health. </a:t>
            </a:r>
            <a:endParaRPr lang="en-CA" sz="3200" dirty="0"/>
          </a:p>
          <a:p>
            <a:r>
              <a:rPr lang="en-US" sz="3200" dirty="0"/>
              <a:t/>
            </a:r>
            <a:br>
              <a:rPr lang="en-US" sz="3200" dirty="0"/>
            </a:br>
            <a:r>
              <a:rPr lang="en-US" sz="3200" dirty="0" smtClean="0"/>
              <a:t>Our Task:</a:t>
            </a:r>
            <a:endParaRPr lang="en-CA" sz="3200" dirty="0"/>
          </a:p>
          <a:p>
            <a:pPr lvl="0"/>
            <a:endParaRPr lang="en-US" sz="3200" dirty="0" smtClean="0"/>
          </a:p>
          <a:p>
            <a:pPr lvl="0"/>
            <a:r>
              <a:rPr lang="en-US" sz="3200" dirty="0" smtClean="0"/>
              <a:t>To </a:t>
            </a:r>
            <a:r>
              <a:rPr lang="en-US" sz="3200" dirty="0"/>
              <a:t>propose a comprehensive mental health strategy consistent with best practices from across the University and our fellow higher education institutions</a:t>
            </a:r>
            <a:r>
              <a:rPr lang="en-US" sz="3200" dirty="0" smtClean="0"/>
              <a:t>.</a:t>
            </a:r>
            <a:endParaRPr lang="en-CA" sz="3200" dirty="0"/>
          </a:p>
        </p:txBody>
      </p:sp>
    </p:spTree>
    <p:extLst>
      <p:ext uri="{BB962C8B-B14F-4D97-AF65-F5344CB8AC3E}">
        <p14:creationId xmlns:p14="http://schemas.microsoft.com/office/powerpoint/2010/main" val="357144227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415005"/>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35000" y="446274"/>
            <a:ext cx="11734800" cy="769441"/>
          </a:xfrm>
        </p:spPr>
        <p:txBody>
          <a:bodyPr/>
          <a:lstStyle/>
          <a:p>
            <a:r>
              <a:rPr lang="en-CA" sz="4000" dirty="0" smtClean="0"/>
              <a:t>Dean’s Task Force Mandate</a:t>
            </a:r>
            <a:endParaRPr lang="en-CA" dirty="0"/>
          </a:p>
        </p:txBody>
      </p:sp>
      <p:sp>
        <p:nvSpPr>
          <p:cNvPr id="5" name="TextBox 4"/>
          <p:cNvSpPr txBox="1"/>
          <p:nvPr/>
        </p:nvSpPr>
        <p:spPr>
          <a:xfrm>
            <a:off x="702816" y="1520869"/>
            <a:ext cx="11560224" cy="6494085"/>
          </a:xfrm>
          <a:prstGeom prst="rect">
            <a:avLst/>
          </a:prstGeom>
          <a:noFill/>
        </p:spPr>
        <p:txBody>
          <a:bodyPr wrap="square" rtlCol="0">
            <a:spAutoFit/>
          </a:bodyPr>
          <a:lstStyle/>
          <a:p>
            <a:r>
              <a:rPr lang="en-US" sz="3200" b="1" dirty="0" smtClean="0"/>
              <a:t>Mandate</a:t>
            </a:r>
            <a:br>
              <a:rPr lang="en-US" sz="3200" b="1" dirty="0" smtClean="0"/>
            </a:br>
            <a:endParaRPr lang="en-CA" sz="3200" dirty="0"/>
          </a:p>
          <a:p>
            <a:pPr marL="514350" indent="-514350">
              <a:buFont typeface="+mj-lt"/>
              <a:buAutoNum type="arabicPeriod"/>
            </a:pPr>
            <a:r>
              <a:rPr lang="en-US" sz="3200" dirty="0" smtClean="0"/>
              <a:t>Identify </a:t>
            </a:r>
            <a:r>
              <a:rPr lang="en-US" sz="3200" dirty="0"/>
              <a:t>and review the mental health strategies and resources that the Faculty of Applied Science and Engineering currently provides or </a:t>
            </a:r>
            <a:r>
              <a:rPr lang="en-US" sz="3200" dirty="0" smtClean="0"/>
              <a:t>facilitates</a:t>
            </a:r>
            <a:endParaRPr lang="en-CA" sz="3200" dirty="0"/>
          </a:p>
          <a:p>
            <a:pPr marL="514350" indent="-514350">
              <a:buFont typeface="+mj-lt"/>
              <a:buAutoNum type="arabicPeriod"/>
            </a:pPr>
            <a:r>
              <a:rPr lang="en-US" sz="3200" dirty="0" smtClean="0"/>
              <a:t>Review </a:t>
            </a:r>
            <a:r>
              <a:rPr lang="en-US" sz="3200" dirty="0"/>
              <a:t>the current initiatives and strategies that promote mental health, and their effectiveness, within the University of Toronto and </a:t>
            </a:r>
            <a:r>
              <a:rPr lang="en-US" sz="3200" dirty="0" smtClean="0"/>
              <a:t>beyond</a:t>
            </a:r>
            <a:endParaRPr lang="en-CA" sz="3200" dirty="0"/>
          </a:p>
          <a:p>
            <a:pPr marL="514350" indent="-514350">
              <a:buFont typeface="+mj-lt"/>
              <a:buAutoNum type="arabicPeriod"/>
            </a:pPr>
            <a:r>
              <a:rPr lang="en-US" sz="3200" dirty="0" smtClean="0"/>
              <a:t>Recommend </a:t>
            </a:r>
            <a:r>
              <a:rPr lang="en-US" sz="3200" dirty="0"/>
              <a:t>mental health strategies and implementation plans for the Faculty that aligns with the University’s new Mental Health </a:t>
            </a:r>
            <a:r>
              <a:rPr lang="en-US" sz="3200" dirty="0" smtClean="0"/>
              <a:t>Framework</a:t>
            </a:r>
            <a:endParaRPr lang="en-CA" sz="3200" dirty="0"/>
          </a:p>
          <a:p>
            <a:pPr marL="514350" indent="-514350">
              <a:buFont typeface="+mj-lt"/>
              <a:buAutoNum type="arabicPeriod"/>
            </a:pPr>
            <a:r>
              <a:rPr lang="en-US" sz="3200" dirty="0" smtClean="0"/>
              <a:t>Recommend </a:t>
            </a:r>
            <a:r>
              <a:rPr lang="en-US" sz="3200" dirty="0"/>
              <a:t>appropriate working groups to implement the proposed strategies and plans</a:t>
            </a:r>
            <a:endParaRPr lang="en-CA" sz="3200" dirty="0"/>
          </a:p>
        </p:txBody>
      </p:sp>
    </p:spTree>
    <p:extLst>
      <p:ext uri="{BB962C8B-B14F-4D97-AF65-F5344CB8AC3E}">
        <p14:creationId xmlns:p14="http://schemas.microsoft.com/office/powerpoint/2010/main" val="390591032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72256" y="412304"/>
            <a:ext cx="9286528" cy="693844"/>
          </a:xfrm>
        </p:spPr>
        <p:txBody>
          <a:bodyPr/>
          <a:lstStyle/>
          <a:p>
            <a:r>
              <a:rPr lang="en-CA" sz="4000" dirty="0" smtClean="0"/>
              <a:t>Membership</a:t>
            </a:r>
            <a:endParaRPr lang="en-CA" dirty="0"/>
          </a:p>
        </p:txBody>
      </p:sp>
      <p:sp>
        <p:nvSpPr>
          <p:cNvPr id="6" name="TextBox 5"/>
          <p:cNvSpPr txBox="1"/>
          <p:nvPr/>
        </p:nvSpPr>
        <p:spPr>
          <a:xfrm>
            <a:off x="741760" y="1420416"/>
            <a:ext cx="11992272" cy="7417415"/>
          </a:xfrm>
          <a:prstGeom prst="rect">
            <a:avLst/>
          </a:prstGeom>
          <a:noFill/>
        </p:spPr>
        <p:txBody>
          <a:bodyPr wrap="square" rtlCol="0">
            <a:spAutoFit/>
          </a:bodyPr>
          <a:lstStyle/>
          <a:p>
            <a:pPr marL="342900" indent="-342900">
              <a:buFont typeface="Arial" panose="020B0604020202020204" pitchFamily="34" charset="0"/>
              <a:buChar char="•"/>
            </a:pPr>
            <a:r>
              <a:rPr lang="en-US" sz="3200" b="1" dirty="0"/>
              <a:t>Prof. Thomas Coyle </a:t>
            </a:r>
            <a:r>
              <a:rPr lang="en-US" sz="3200" dirty="0"/>
              <a:t>– Chair, Vice-Dean, </a:t>
            </a:r>
            <a:r>
              <a:rPr lang="en-US" sz="3200" dirty="0" smtClean="0"/>
              <a:t>Undergraduate</a:t>
            </a:r>
            <a:endParaRPr lang="en-CA" sz="3200" dirty="0"/>
          </a:p>
          <a:p>
            <a:pPr marL="342900" indent="-342900">
              <a:buFont typeface="Arial" panose="020B0604020202020204" pitchFamily="34" charset="0"/>
              <a:buChar char="•"/>
            </a:pPr>
            <a:r>
              <a:rPr lang="en-US" sz="3200" b="1" dirty="0" smtClean="0"/>
              <a:t>Prof</a:t>
            </a:r>
            <a:r>
              <a:rPr lang="en-US" sz="3200" b="1" dirty="0"/>
              <a:t>. Markus Bussmann </a:t>
            </a:r>
            <a:r>
              <a:rPr lang="en-US" sz="3200" dirty="0"/>
              <a:t>– Vice-Dean, Graduate </a:t>
            </a:r>
            <a:r>
              <a:rPr lang="en-US" sz="3200" dirty="0" smtClean="0"/>
              <a:t>Studies</a:t>
            </a:r>
            <a:endParaRPr lang="en-CA" sz="3200" dirty="0"/>
          </a:p>
          <a:p>
            <a:pPr marL="342900" indent="-342900">
              <a:buFont typeface="Arial" panose="020B0604020202020204" pitchFamily="34" charset="0"/>
              <a:buChar char="•"/>
            </a:pPr>
            <a:r>
              <a:rPr lang="en-US" sz="3200" b="1" dirty="0" smtClean="0"/>
              <a:t>Prof</a:t>
            </a:r>
            <a:r>
              <a:rPr lang="en-US" sz="3200" b="1" dirty="0"/>
              <a:t>. Mark </a:t>
            </a:r>
            <a:r>
              <a:rPr lang="en-US" sz="3200" b="1" dirty="0" smtClean="0"/>
              <a:t>Kortschot</a:t>
            </a:r>
            <a:endParaRPr lang="en-CA" sz="3200" b="1" dirty="0"/>
          </a:p>
          <a:p>
            <a:pPr marL="342900" indent="-342900">
              <a:buFont typeface="Arial" panose="020B0604020202020204" pitchFamily="34" charset="0"/>
              <a:buChar char="•"/>
            </a:pPr>
            <a:r>
              <a:rPr lang="en-US" sz="3200" b="1" dirty="0" smtClean="0"/>
              <a:t>Prof</a:t>
            </a:r>
            <a:r>
              <a:rPr lang="en-US" sz="3200" b="1" dirty="0"/>
              <a:t>. Jim </a:t>
            </a:r>
            <a:r>
              <a:rPr lang="en-US" sz="3200" b="1" dirty="0" smtClean="0"/>
              <a:t>Davis</a:t>
            </a:r>
            <a:endParaRPr lang="en-CA" sz="3200" b="1" dirty="0"/>
          </a:p>
          <a:p>
            <a:pPr marL="342900" indent="-342900">
              <a:buFont typeface="Arial" panose="020B0604020202020204" pitchFamily="34" charset="0"/>
              <a:buChar char="•"/>
            </a:pPr>
            <a:r>
              <a:rPr lang="en-US" sz="3200" b="1" dirty="0" smtClean="0"/>
              <a:t>Prof</a:t>
            </a:r>
            <a:r>
              <a:rPr lang="en-US" sz="3200" b="1" dirty="0"/>
              <a:t>. Peter </a:t>
            </a:r>
            <a:r>
              <a:rPr lang="en-US" sz="3200" b="1" dirty="0" smtClean="0"/>
              <a:t>Weiss</a:t>
            </a:r>
            <a:endParaRPr lang="en-CA" sz="3200" b="1" dirty="0"/>
          </a:p>
          <a:p>
            <a:pPr marL="342900" indent="-342900">
              <a:buFont typeface="Arial" panose="020B0604020202020204" pitchFamily="34" charset="0"/>
              <a:buChar char="•"/>
            </a:pPr>
            <a:r>
              <a:rPr lang="en-US" sz="3200" b="1" dirty="0" smtClean="0"/>
              <a:t>Tom </a:t>
            </a:r>
            <a:r>
              <a:rPr lang="en-US" sz="3200" b="1" dirty="0" err="1"/>
              <a:t>Nault</a:t>
            </a:r>
            <a:r>
              <a:rPr lang="en-US" sz="3200" b="1" dirty="0"/>
              <a:t> </a:t>
            </a:r>
            <a:r>
              <a:rPr lang="en-US" sz="3200" dirty="0"/>
              <a:t>(Faculty Registrar/Administrative </a:t>
            </a:r>
            <a:r>
              <a:rPr lang="en-US" sz="3200" dirty="0" smtClean="0"/>
              <a:t>Staff)</a:t>
            </a:r>
            <a:endParaRPr lang="en-CA" sz="3200" dirty="0"/>
          </a:p>
          <a:p>
            <a:pPr marL="342900" indent="-342900">
              <a:buFont typeface="Arial" panose="020B0604020202020204" pitchFamily="34" charset="0"/>
              <a:buChar char="•"/>
            </a:pPr>
            <a:r>
              <a:rPr lang="en-US" sz="3200" b="1" dirty="0" smtClean="0"/>
              <a:t>Estelle </a:t>
            </a:r>
            <a:r>
              <a:rPr lang="en-US" sz="3200" b="1" dirty="0"/>
              <a:t>Oliva-Fisher </a:t>
            </a:r>
            <a:r>
              <a:rPr lang="en-US" sz="3200" dirty="0"/>
              <a:t>(Administrative </a:t>
            </a:r>
            <a:r>
              <a:rPr lang="en-US" sz="3200" dirty="0" smtClean="0"/>
              <a:t>Staff)</a:t>
            </a:r>
            <a:endParaRPr lang="en-CA" sz="3200" dirty="0"/>
          </a:p>
          <a:p>
            <a:pPr marL="342900" indent="-342900">
              <a:buFont typeface="Arial" panose="020B0604020202020204" pitchFamily="34" charset="0"/>
              <a:buChar char="•"/>
            </a:pPr>
            <a:r>
              <a:rPr lang="en-US" sz="3200" b="1" dirty="0" smtClean="0"/>
              <a:t>Carla </a:t>
            </a:r>
            <a:r>
              <a:rPr lang="en-US" sz="3200" b="1" dirty="0"/>
              <a:t>Baptista </a:t>
            </a:r>
            <a:r>
              <a:rPr lang="en-US" sz="3200" dirty="0"/>
              <a:t>(Upper Year </a:t>
            </a:r>
            <a:r>
              <a:rPr lang="en-US" sz="3200" dirty="0" smtClean="0"/>
              <a:t>Advisor)</a:t>
            </a:r>
            <a:endParaRPr lang="en-CA" sz="3200" dirty="0"/>
          </a:p>
          <a:p>
            <a:pPr marL="342900" indent="-342900">
              <a:buFont typeface="Arial" panose="020B0604020202020204" pitchFamily="34" charset="0"/>
              <a:buChar char="•"/>
            </a:pPr>
            <a:r>
              <a:rPr lang="en-US" sz="3200" b="1" dirty="0" smtClean="0"/>
              <a:t>Jennifer </a:t>
            </a:r>
            <a:r>
              <a:rPr lang="en-US" sz="3200" b="1" dirty="0"/>
              <a:t>Fabro </a:t>
            </a:r>
            <a:r>
              <a:rPr lang="en-US" sz="3200" dirty="0"/>
              <a:t>(First Year </a:t>
            </a:r>
            <a:r>
              <a:rPr lang="en-US" sz="3200" dirty="0" smtClean="0"/>
              <a:t>Advisor)</a:t>
            </a:r>
            <a:endParaRPr lang="en-CA" sz="3200" dirty="0"/>
          </a:p>
          <a:p>
            <a:pPr marL="342900" indent="-342900">
              <a:buFont typeface="Arial" panose="020B0604020202020204" pitchFamily="34" charset="0"/>
              <a:buChar char="•"/>
            </a:pPr>
            <a:r>
              <a:rPr lang="en-US" sz="3200" b="1" dirty="0" smtClean="0"/>
              <a:t>Sean </a:t>
            </a:r>
            <a:r>
              <a:rPr lang="en-US" sz="3200" b="1" dirty="0"/>
              <a:t>Hunt </a:t>
            </a:r>
            <a:r>
              <a:rPr lang="en-US" sz="3200" dirty="0"/>
              <a:t>(Undergraduate </a:t>
            </a:r>
            <a:r>
              <a:rPr lang="en-US" sz="3200" dirty="0" smtClean="0"/>
              <a:t>Student)</a:t>
            </a:r>
            <a:endParaRPr lang="en-CA" sz="3200" dirty="0"/>
          </a:p>
          <a:p>
            <a:pPr marL="342900" indent="-342900">
              <a:buFont typeface="Arial" panose="020B0604020202020204" pitchFamily="34" charset="0"/>
              <a:buChar char="•"/>
            </a:pPr>
            <a:r>
              <a:rPr lang="en-US" sz="3200" b="1" dirty="0" smtClean="0"/>
              <a:t>Varsha </a:t>
            </a:r>
            <a:r>
              <a:rPr lang="en-US" sz="3200" b="1" dirty="0"/>
              <a:t>Parthasarathy </a:t>
            </a:r>
            <a:r>
              <a:rPr lang="en-US" sz="3200" dirty="0"/>
              <a:t>(Undergraduate </a:t>
            </a:r>
            <a:r>
              <a:rPr lang="en-US" sz="3200" dirty="0" smtClean="0"/>
              <a:t>Student)</a:t>
            </a:r>
            <a:endParaRPr lang="en-CA" sz="3200" dirty="0"/>
          </a:p>
          <a:p>
            <a:pPr marL="342900" indent="-342900">
              <a:buFont typeface="Arial" panose="020B0604020202020204" pitchFamily="34" charset="0"/>
              <a:buChar char="•"/>
            </a:pPr>
            <a:r>
              <a:rPr lang="en-US" sz="3200" b="1" dirty="0" smtClean="0"/>
              <a:t>Nazanin </a:t>
            </a:r>
            <a:r>
              <a:rPr lang="en-US" sz="3200" b="1" dirty="0"/>
              <a:t>Orang </a:t>
            </a:r>
            <a:r>
              <a:rPr lang="en-US" sz="3200" dirty="0"/>
              <a:t>(Graduate </a:t>
            </a:r>
            <a:r>
              <a:rPr lang="en-US" sz="3200" dirty="0" smtClean="0"/>
              <a:t>Student)</a:t>
            </a:r>
            <a:endParaRPr lang="en-CA" sz="3200" dirty="0"/>
          </a:p>
          <a:p>
            <a:pPr marL="342900" indent="-342900">
              <a:buFont typeface="Arial" panose="020B0604020202020204" pitchFamily="34" charset="0"/>
              <a:buChar char="•"/>
            </a:pPr>
            <a:r>
              <a:rPr lang="en-US" sz="3200" b="1" dirty="0" smtClean="0"/>
              <a:t>Sara </a:t>
            </a:r>
            <a:r>
              <a:rPr lang="en-US" sz="3200" b="1" dirty="0" err="1"/>
              <a:t>Eskandarifar</a:t>
            </a:r>
            <a:r>
              <a:rPr lang="en-US" sz="3200" b="1" dirty="0"/>
              <a:t> </a:t>
            </a:r>
            <a:r>
              <a:rPr lang="en-US" sz="3200" dirty="0"/>
              <a:t>(Graduate </a:t>
            </a:r>
            <a:r>
              <a:rPr lang="en-US" sz="3200" dirty="0" smtClean="0"/>
              <a:t>Student)</a:t>
            </a:r>
            <a:endParaRPr lang="en-CA" sz="3200" dirty="0"/>
          </a:p>
          <a:p>
            <a:pPr marL="342900" indent="-342900">
              <a:buFont typeface="Arial" panose="020B0604020202020204" pitchFamily="34" charset="0"/>
              <a:buChar char="•"/>
            </a:pPr>
            <a:r>
              <a:rPr lang="en-US" sz="3200" b="1" dirty="0" smtClean="0"/>
              <a:t>Judy </a:t>
            </a:r>
            <a:r>
              <a:rPr lang="en-US" sz="3200" b="1" dirty="0"/>
              <a:t>Vorderbrugge </a:t>
            </a:r>
            <a:r>
              <a:rPr lang="en-US" sz="3200" dirty="0"/>
              <a:t>(Health and Wellness)</a:t>
            </a:r>
            <a:endParaRPr lang="en-CA" sz="3200" dirty="0"/>
          </a:p>
          <a:p>
            <a:endParaRPr lang="en-CA" sz="2800" dirty="0"/>
          </a:p>
        </p:txBody>
      </p:sp>
    </p:spTree>
    <p:extLst>
      <p:ext uri="{BB962C8B-B14F-4D97-AF65-F5344CB8AC3E}">
        <p14:creationId xmlns:p14="http://schemas.microsoft.com/office/powerpoint/2010/main" val="16426871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72256" y="438540"/>
            <a:ext cx="11734800" cy="693844"/>
          </a:xfrm>
        </p:spPr>
        <p:txBody>
          <a:bodyPr/>
          <a:lstStyle/>
          <a:p>
            <a:r>
              <a:rPr lang="en-US" sz="4000" dirty="0"/>
              <a:t>P</a:t>
            </a:r>
            <a:r>
              <a:rPr lang="en-US" sz="4000" dirty="0" smtClean="0"/>
              <a:t>rocess</a:t>
            </a:r>
            <a:endParaRPr lang="en-CA" sz="4000" dirty="0"/>
          </a:p>
        </p:txBody>
      </p:sp>
      <p:sp>
        <p:nvSpPr>
          <p:cNvPr id="4" name="Rectangle 3"/>
          <p:cNvSpPr/>
          <p:nvPr/>
        </p:nvSpPr>
        <p:spPr>
          <a:xfrm>
            <a:off x="597744" y="1564432"/>
            <a:ext cx="11737304" cy="6001643"/>
          </a:xfrm>
          <a:prstGeom prst="rect">
            <a:avLst/>
          </a:prstGeom>
        </p:spPr>
        <p:txBody>
          <a:bodyPr wrap="square">
            <a:spAutoFit/>
          </a:bodyPr>
          <a:lstStyle/>
          <a:p>
            <a:pPr marL="457200" indent="-457200">
              <a:buFont typeface="Arial" panose="020B0604020202020204" pitchFamily="34" charset="0"/>
              <a:buChar char="•"/>
            </a:pPr>
            <a:r>
              <a:rPr lang="en-US" sz="3200" dirty="0" smtClean="0"/>
              <a:t>Met regularly </a:t>
            </a:r>
            <a:r>
              <a:rPr lang="en-US" sz="3200" dirty="0"/>
              <a:t>between July 2015 and October 2015.  The committee was chaired by the Vice-Dean, Undergraduate, Prof. Tom </a:t>
            </a:r>
            <a:r>
              <a:rPr lang="en-US" sz="3200" dirty="0" smtClean="0"/>
              <a:t>Coyle.</a:t>
            </a:r>
            <a:br>
              <a:rPr lang="en-US" sz="3200" dirty="0" smtClean="0"/>
            </a:br>
            <a:endParaRPr lang="en-CA" sz="3200" dirty="0"/>
          </a:p>
          <a:p>
            <a:pPr marL="457200" indent="-457200">
              <a:buFont typeface="Arial" panose="020B0604020202020204" pitchFamily="34" charset="0"/>
              <a:buChar char="•"/>
            </a:pPr>
            <a:r>
              <a:rPr lang="en-US" sz="3200" dirty="0" smtClean="0"/>
              <a:t>To </a:t>
            </a:r>
            <a:r>
              <a:rPr lang="en-US" sz="3200" dirty="0"/>
              <a:t>create alignment with the University’s priorities and goals, four working groups were formed. </a:t>
            </a:r>
            <a:r>
              <a:rPr lang="en-US" sz="3200" dirty="0" smtClean="0"/>
              <a:t/>
            </a:r>
            <a:br>
              <a:rPr lang="en-US" sz="3200" dirty="0" smtClean="0"/>
            </a:br>
            <a:endParaRPr lang="en-US" sz="3200" dirty="0" smtClean="0"/>
          </a:p>
          <a:p>
            <a:pPr marL="457200" indent="-457200">
              <a:buFont typeface="Arial" panose="020B0604020202020204" pitchFamily="34" charset="0"/>
              <a:buChar char="•"/>
            </a:pPr>
            <a:r>
              <a:rPr lang="en-US" sz="3200" dirty="0" smtClean="0"/>
              <a:t>The </a:t>
            </a:r>
            <a:r>
              <a:rPr lang="en-US" sz="3200" dirty="0"/>
              <a:t>four working groups </a:t>
            </a:r>
            <a:r>
              <a:rPr lang="en-US" sz="3200" dirty="0" smtClean="0"/>
              <a:t>were:</a:t>
            </a:r>
            <a:endParaRPr lang="en-CA" sz="3200" dirty="0"/>
          </a:p>
          <a:p>
            <a:pPr marL="1371600" lvl="2" indent="-457200">
              <a:buFont typeface="Arial" panose="020B0604020202020204" pitchFamily="34" charset="0"/>
              <a:buChar char="•"/>
            </a:pPr>
            <a:r>
              <a:rPr lang="en-US" sz="3200" dirty="0" smtClean="0"/>
              <a:t>Awareness</a:t>
            </a:r>
            <a:r>
              <a:rPr lang="en-US" sz="3200" dirty="0"/>
              <a:t>, Education, Training &amp; </a:t>
            </a:r>
            <a:r>
              <a:rPr lang="en-US" sz="3200" dirty="0" smtClean="0"/>
              <a:t>Anti-Stigma</a:t>
            </a:r>
            <a:endParaRPr lang="en-CA" sz="3200" dirty="0"/>
          </a:p>
          <a:p>
            <a:pPr marL="1371600" lvl="2" indent="-457200">
              <a:buFont typeface="Arial" panose="020B0604020202020204" pitchFamily="34" charset="0"/>
              <a:buChar char="•"/>
            </a:pPr>
            <a:r>
              <a:rPr lang="en-US" sz="3200" dirty="0" smtClean="0"/>
              <a:t>Inclusive </a:t>
            </a:r>
            <a:r>
              <a:rPr lang="en-US" sz="3200" dirty="0"/>
              <a:t>Curriculum &amp; </a:t>
            </a:r>
            <a:r>
              <a:rPr lang="en-US" sz="3200" dirty="0" smtClean="0"/>
              <a:t>Pedagogy</a:t>
            </a:r>
            <a:endParaRPr lang="en-CA" sz="3200" dirty="0"/>
          </a:p>
          <a:p>
            <a:pPr marL="1371600" lvl="2" indent="-457200">
              <a:buFont typeface="Arial" panose="020B0604020202020204" pitchFamily="34" charset="0"/>
              <a:buChar char="•"/>
            </a:pPr>
            <a:r>
              <a:rPr lang="en-US" sz="3200" dirty="0" smtClean="0"/>
              <a:t>Mental </a:t>
            </a:r>
            <a:r>
              <a:rPr lang="en-US" sz="3200" dirty="0"/>
              <a:t>Health Services &amp; </a:t>
            </a:r>
            <a:r>
              <a:rPr lang="en-US" sz="3200" dirty="0" smtClean="0"/>
              <a:t>Programs</a:t>
            </a:r>
            <a:endParaRPr lang="en-CA" sz="3200" dirty="0"/>
          </a:p>
          <a:p>
            <a:pPr marL="1371600" lvl="2" indent="-457200">
              <a:buFont typeface="Arial" panose="020B0604020202020204" pitchFamily="34" charset="0"/>
              <a:buChar char="•"/>
            </a:pPr>
            <a:r>
              <a:rPr lang="en-US" sz="3200" dirty="0" smtClean="0"/>
              <a:t>Supportive </a:t>
            </a:r>
            <a:r>
              <a:rPr lang="en-US" sz="3200" dirty="0"/>
              <a:t>Policies and Procedures</a:t>
            </a:r>
            <a:endParaRPr lang="en-CA" sz="3200" dirty="0"/>
          </a:p>
        </p:txBody>
      </p:sp>
    </p:spTree>
    <p:extLst>
      <p:ext uri="{BB962C8B-B14F-4D97-AF65-F5344CB8AC3E}">
        <p14:creationId xmlns:p14="http://schemas.microsoft.com/office/powerpoint/2010/main" val="318547005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72256" y="438540"/>
            <a:ext cx="11734800" cy="693844"/>
          </a:xfrm>
        </p:spPr>
        <p:txBody>
          <a:bodyPr/>
          <a:lstStyle/>
          <a:p>
            <a:r>
              <a:rPr lang="en-US" sz="4000" dirty="0" smtClean="0"/>
              <a:t>Our Strengths</a:t>
            </a:r>
            <a:endParaRPr lang="en-CA" sz="4000" dirty="0"/>
          </a:p>
        </p:txBody>
      </p:sp>
      <p:sp>
        <p:nvSpPr>
          <p:cNvPr id="4" name="Rectangle 3"/>
          <p:cNvSpPr/>
          <p:nvPr/>
        </p:nvSpPr>
        <p:spPr>
          <a:xfrm>
            <a:off x="597744" y="1564432"/>
            <a:ext cx="11737304" cy="6986528"/>
          </a:xfrm>
          <a:prstGeom prst="rect">
            <a:avLst/>
          </a:prstGeom>
        </p:spPr>
        <p:txBody>
          <a:bodyPr wrap="square">
            <a:spAutoFit/>
          </a:bodyPr>
          <a:lstStyle/>
          <a:p>
            <a:pPr marL="457200" indent="-457200">
              <a:buFont typeface="Arial" panose="020B0604020202020204" pitchFamily="34" charset="0"/>
              <a:buChar char="•"/>
            </a:pPr>
            <a:r>
              <a:rPr lang="en-US" sz="3200" dirty="0" smtClean="0"/>
              <a:t>Academic Advisors</a:t>
            </a:r>
          </a:p>
          <a:p>
            <a:pPr marL="457200" indent="-457200">
              <a:buFont typeface="Arial" panose="020B0604020202020204" pitchFamily="34" charset="0"/>
              <a:buChar char="•"/>
            </a:pPr>
            <a:r>
              <a:rPr lang="en-US" sz="3200" dirty="0" smtClean="0"/>
              <a:t>The Culture and Community</a:t>
            </a:r>
          </a:p>
          <a:p>
            <a:pPr marL="457200" indent="-457200">
              <a:buFont typeface="Arial" panose="020B0604020202020204" pitchFamily="34" charset="0"/>
              <a:buChar char="•"/>
            </a:pPr>
            <a:r>
              <a:rPr lang="en-US" sz="3200" dirty="0" smtClean="0"/>
              <a:t>Educational Technology</a:t>
            </a:r>
          </a:p>
          <a:p>
            <a:pPr marL="457200" indent="-457200">
              <a:buFont typeface="Arial" panose="020B0604020202020204" pitchFamily="34" charset="0"/>
              <a:buChar char="•"/>
            </a:pPr>
            <a:r>
              <a:rPr lang="en-US" sz="3200" dirty="0" smtClean="0"/>
              <a:t>Embedded Advisors</a:t>
            </a:r>
          </a:p>
          <a:p>
            <a:pPr marL="457200" indent="-457200">
              <a:buFont typeface="Arial" panose="020B0604020202020204" pitchFamily="34" charset="0"/>
              <a:buChar char="•"/>
            </a:pPr>
            <a:r>
              <a:rPr lang="en-US" sz="3200" dirty="0" smtClean="0"/>
              <a:t>The Engagement &amp; Development Network</a:t>
            </a:r>
          </a:p>
          <a:p>
            <a:pPr marL="457200" indent="-457200">
              <a:buFont typeface="Arial" panose="020B0604020202020204" pitchFamily="34" charset="0"/>
              <a:buChar char="•"/>
            </a:pPr>
            <a:r>
              <a:rPr lang="en-US" sz="3200" dirty="0" smtClean="0"/>
              <a:t>Engineering Society’s Mental Health Initiatives (Health and Wellness Director)</a:t>
            </a:r>
          </a:p>
          <a:p>
            <a:pPr marL="457200" indent="-457200">
              <a:buFont typeface="Arial" panose="020B0604020202020204" pitchFamily="34" charset="0"/>
              <a:buChar char="•"/>
            </a:pPr>
            <a:r>
              <a:rPr lang="en-US" sz="3200" dirty="0" smtClean="0"/>
              <a:t>First Year Instructors’ Training Day</a:t>
            </a:r>
          </a:p>
          <a:p>
            <a:pPr marL="457200" indent="-457200">
              <a:buFont typeface="Arial" panose="020B0604020202020204" pitchFamily="34" charset="0"/>
              <a:buChar char="•"/>
            </a:pPr>
            <a:r>
              <a:rPr lang="en-US" sz="3200" dirty="0" smtClean="0"/>
              <a:t>The First Year Office and APS 100</a:t>
            </a:r>
          </a:p>
          <a:p>
            <a:pPr marL="457200" indent="-457200">
              <a:buFont typeface="Arial" panose="020B0604020202020204" pitchFamily="34" charset="0"/>
              <a:buChar char="•"/>
            </a:pPr>
            <a:r>
              <a:rPr lang="en-US" sz="3200" dirty="0" smtClean="0"/>
              <a:t>Health and Wellness-Based Clubs</a:t>
            </a:r>
          </a:p>
          <a:p>
            <a:pPr marL="457200" indent="-457200">
              <a:buFont typeface="Arial" panose="020B0604020202020204" pitchFamily="34" charset="0"/>
              <a:buChar char="•"/>
            </a:pPr>
            <a:r>
              <a:rPr lang="en-US" sz="3200" dirty="0" smtClean="0"/>
              <a:t>Mindful Moments</a:t>
            </a:r>
          </a:p>
          <a:p>
            <a:pPr marL="457200" indent="-457200">
              <a:buFont typeface="Arial" panose="020B0604020202020204" pitchFamily="34" charset="0"/>
              <a:buChar char="•"/>
            </a:pPr>
            <a:r>
              <a:rPr lang="en-US" sz="3200" dirty="0" smtClean="0"/>
              <a:t>Revised Probation Policy</a:t>
            </a:r>
          </a:p>
          <a:p>
            <a:pPr marL="457200" indent="-457200">
              <a:buFont typeface="Arial" panose="020B0604020202020204" pitchFamily="34" charset="0"/>
              <a:buChar char="•"/>
            </a:pPr>
            <a:r>
              <a:rPr lang="en-US" sz="3200" dirty="0" err="1" smtClean="0"/>
              <a:t>safeTALK</a:t>
            </a:r>
            <a:r>
              <a:rPr lang="en-US" sz="3200" dirty="0" smtClean="0"/>
              <a:t> Training</a:t>
            </a:r>
          </a:p>
          <a:p>
            <a:pPr marL="457200" indent="-457200">
              <a:buFont typeface="Arial" panose="020B0604020202020204" pitchFamily="34" charset="0"/>
              <a:buChar char="•"/>
            </a:pPr>
            <a:endParaRPr lang="en-CA" sz="3200" dirty="0"/>
          </a:p>
        </p:txBody>
      </p:sp>
    </p:spTree>
    <p:extLst>
      <p:ext uri="{BB962C8B-B14F-4D97-AF65-F5344CB8AC3E}">
        <p14:creationId xmlns:p14="http://schemas.microsoft.com/office/powerpoint/2010/main" val="38111871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35000" y="438540"/>
            <a:ext cx="11734800" cy="693844"/>
          </a:xfrm>
        </p:spPr>
        <p:txBody>
          <a:bodyPr/>
          <a:lstStyle/>
          <a:p>
            <a:r>
              <a:rPr lang="en-US" sz="4000" dirty="0" smtClean="0"/>
              <a:t>Recommendations</a:t>
            </a:r>
            <a:endParaRPr lang="en-CA" sz="4000" dirty="0"/>
          </a:p>
        </p:txBody>
      </p:sp>
      <p:sp>
        <p:nvSpPr>
          <p:cNvPr id="4" name="Rectangle 3"/>
          <p:cNvSpPr/>
          <p:nvPr/>
        </p:nvSpPr>
        <p:spPr>
          <a:xfrm>
            <a:off x="525736" y="1570811"/>
            <a:ext cx="12025336" cy="5139869"/>
          </a:xfrm>
          <a:prstGeom prst="rect">
            <a:avLst/>
          </a:prstGeom>
        </p:spPr>
        <p:txBody>
          <a:bodyPr wrap="square">
            <a:spAutoFit/>
          </a:bodyPr>
          <a:lstStyle/>
          <a:p>
            <a:r>
              <a:rPr lang="en-US" sz="3200" dirty="0"/>
              <a:t> </a:t>
            </a:r>
            <a:endParaRPr lang="en-CA" sz="3200" dirty="0"/>
          </a:p>
          <a:p>
            <a:pPr marL="514350" indent="-514350">
              <a:buFont typeface="+mj-lt"/>
              <a:buAutoNum type="arabicPeriod"/>
            </a:pPr>
            <a:r>
              <a:rPr lang="en-US" sz="3200" b="1" dirty="0" smtClean="0"/>
              <a:t>Improve </a:t>
            </a:r>
            <a:r>
              <a:rPr lang="en-US" sz="3200" b="1" dirty="0"/>
              <a:t>the Faculty’s webpages dedicated to student health and wellness resources.</a:t>
            </a:r>
            <a:endParaRPr lang="en-CA" sz="3200" dirty="0"/>
          </a:p>
          <a:p>
            <a:r>
              <a:rPr lang="en-US" sz="3200" dirty="0"/>
              <a:t> </a:t>
            </a:r>
            <a:endParaRPr lang="en-CA" sz="3200" dirty="0"/>
          </a:p>
          <a:p>
            <a:r>
              <a:rPr lang="en-US" sz="3200" i="1" dirty="0"/>
              <a:t>The Task Force recommends that the Faculty create a dedicated webpage, which is directly accessible from the main Faculty, Undergraduate, and departmental webpages, for all support services and resources available to Engineering students. </a:t>
            </a:r>
            <a:endParaRPr lang="en-CA" sz="3200" dirty="0"/>
          </a:p>
          <a:p>
            <a:endParaRPr lang="en-CA" sz="3600" dirty="0">
              <a:latin typeface="Arial" panose="020B0604020202020204" pitchFamily="34" charset="0"/>
              <a:cs typeface="Arial" panose="020B0604020202020204" pitchFamily="34" charset="0"/>
            </a:endParaRPr>
          </a:p>
          <a:p>
            <a:endParaRPr lang="en-CA"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75583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35000" y="438540"/>
            <a:ext cx="11734800" cy="693844"/>
          </a:xfrm>
        </p:spPr>
        <p:txBody>
          <a:bodyPr/>
          <a:lstStyle/>
          <a:p>
            <a:r>
              <a:rPr lang="en-US" sz="4000" dirty="0"/>
              <a:t>Recommendations</a:t>
            </a:r>
            <a:endParaRPr lang="en-CA" sz="4000" dirty="0"/>
          </a:p>
        </p:txBody>
      </p:sp>
      <p:sp>
        <p:nvSpPr>
          <p:cNvPr id="4" name="Rectangle 3"/>
          <p:cNvSpPr/>
          <p:nvPr/>
        </p:nvSpPr>
        <p:spPr>
          <a:xfrm>
            <a:off x="525736" y="1570811"/>
            <a:ext cx="11521280" cy="3539430"/>
          </a:xfrm>
          <a:prstGeom prst="rect">
            <a:avLst/>
          </a:prstGeom>
        </p:spPr>
        <p:txBody>
          <a:bodyPr wrap="square">
            <a:spAutoFit/>
          </a:bodyPr>
          <a:lstStyle/>
          <a:p>
            <a:r>
              <a:rPr lang="en-CA" sz="3200" b="1" dirty="0">
                <a:latin typeface="Arial" panose="020B0604020202020204" pitchFamily="34" charset="0"/>
                <a:cs typeface="Arial" panose="020B0604020202020204" pitchFamily="34" charset="0"/>
              </a:rPr>
              <a:t>2. </a:t>
            </a:r>
            <a:r>
              <a:rPr lang="en-US" sz="3200" b="1" dirty="0" smtClean="0"/>
              <a:t>Develop </a:t>
            </a:r>
            <a:r>
              <a:rPr lang="en-US" sz="3200" b="1" dirty="0"/>
              <a:t>and clarify a communication and referral protocol for students in crisis.</a:t>
            </a:r>
            <a:endParaRPr lang="en-CA" sz="3200" dirty="0"/>
          </a:p>
          <a:p>
            <a:r>
              <a:rPr lang="en-US" sz="3200" dirty="0"/>
              <a:t> </a:t>
            </a:r>
            <a:endParaRPr lang="en-CA" sz="3200" dirty="0"/>
          </a:p>
          <a:p>
            <a:r>
              <a:rPr lang="en-US" sz="3200" i="1" dirty="0"/>
              <a:t>The Task Force recommends the clarification of communication and referral protocol and processes for students in distress, providing consistency and clarity for students seeking support.</a:t>
            </a:r>
            <a:endParaRPr lang="en-CA" sz="3200" dirty="0"/>
          </a:p>
        </p:txBody>
      </p:sp>
    </p:spTree>
    <p:extLst>
      <p:ext uri="{BB962C8B-B14F-4D97-AF65-F5344CB8AC3E}">
        <p14:creationId xmlns:p14="http://schemas.microsoft.com/office/powerpoint/2010/main" val="185806131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02400" y="8382000"/>
            <a:ext cx="5943600" cy="1371600"/>
          </a:xfrm>
          <a:prstGeom prst="rect">
            <a:avLst/>
          </a:prstGeom>
          <a:solidFill>
            <a:schemeClr val="bg1"/>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lstStyle/>
          <a:p>
            <a:pPr algn="ctr" eaLnBrk="1" hangingPunct="1"/>
            <a:endParaRPr lang="en-US" dirty="0">
              <a:solidFill>
                <a:srgbClr val="000000"/>
              </a:solidFill>
              <a:latin typeface="HelveticaNeueLT Std Bold" charset="0"/>
              <a:ea typeface="ヒラギノ角ゴ ProN W3" charset="0"/>
              <a:cs typeface="ヒラギノ角ゴ ProN W3" charset="0"/>
            </a:endParaRPr>
          </a:p>
        </p:txBody>
      </p:sp>
      <p:sp>
        <p:nvSpPr>
          <p:cNvPr id="2" name="Title 1"/>
          <p:cNvSpPr>
            <a:spLocks noGrp="1"/>
          </p:cNvSpPr>
          <p:nvPr>
            <p:ph type="ctrTitle"/>
          </p:nvPr>
        </p:nvSpPr>
        <p:spPr>
          <a:xfrm>
            <a:off x="635000" y="438540"/>
            <a:ext cx="11734800" cy="693844"/>
          </a:xfrm>
        </p:spPr>
        <p:txBody>
          <a:bodyPr/>
          <a:lstStyle/>
          <a:p>
            <a:r>
              <a:rPr lang="en-US" sz="4000" dirty="0"/>
              <a:t>Recommendations</a:t>
            </a:r>
            <a:endParaRPr lang="en-CA" sz="4000" dirty="0"/>
          </a:p>
        </p:txBody>
      </p:sp>
      <p:sp>
        <p:nvSpPr>
          <p:cNvPr id="4" name="Rectangle 3"/>
          <p:cNvSpPr/>
          <p:nvPr/>
        </p:nvSpPr>
        <p:spPr>
          <a:xfrm>
            <a:off x="525736" y="1570811"/>
            <a:ext cx="11737304" cy="4031873"/>
          </a:xfrm>
          <a:prstGeom prst="rect">
            <a:avLst/>
          </a:prstGeom>
        </p:spPr>
        <p:txBody>
          <a:bodyPr wrap="square">
            <a:spAutoFit/>
          </a:bodyPr>
          <a:lstStyle/>
          <a:p>
            <a:r>
              <a:rPr lang="en-CA" sz="3200" b="1" dirty="0"/>
              <a:t>3. </a:t>
            </a:r>
            <a:r>
              <a:rPr lang="en-US" sz="3200" b="1" dirty="0"/>
              <a:t>Develop a coordinated training program for staff and faculty on addressing students in distress and increase training for academic departments.</a:t>
            </a:r>
            <a:endParaRPr lang="en-CA" sz="3200" dirty="0"/>
          </a:p>
          <a:p>
            <a:r>
              <a:rPr lang="en-US" sz="3200" dirty="0"/>
              <a:t> </a:t>
            </a:r>
            <a:endParaRPr lang="en-CA" sz="3200" dirty="0"/>
          </a:p>
          <a:p>
            <a:r>
              <a:rPr lang="en-US" sz="3200" i="1" dirty="0"/>
              <a:t>The Task Force recommends the coordination and integration of an annual, tiered training program composed of sessions and/or courses to better prepare faculty and staff to address students in distress.</a:t>
            </a:r>
            <a:endParaRPr lang="en-CA" sz="3200" dirty="0"/>
          </a:p>
        </p:txBody>
      </p:sp>
    </p:spTree>
    <p:extLst>
      <p:ext uri="{BB962C8B-B14F-4D97-AF65-F5344CB8AC3E}">
        <p14:creationId xmlns:p14="http://schemas.microsoft.com/office/powerpoint/2010/main" val="590595668"/>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de Master White">
  <a:themeElements>
    <a:clrScheme name="University of Toronto Engineering">
      <a:dk1>
        <a:srgbClr val="081025"/>
      </a:dk1>
      <a:lt1>
        <a:sysClr val="window" lastClr="FFFFFF"/>
      </a:lt1>
      <a:dk2>
        <a:srgbClr val="081025"/>
      </a:dk2>
      <a:lt2>
        <a:srgbClr val="F3F3F3"/>
      </a:lt2>
      <a:accent1>
        <a:srgbClr val="0092D2"/>
      </a:accent1>
      <a:accent2>
        <a:srgbClr val="272727"/>
      </a:accent2>
      <a:accent3>
        <a:srgbClr val="F9C31B"/>
      </a:accent3>
      <a:accent4>
        <a:srgbClr val="BD3D22"/>
      </a:accent4>
      <a:accent5>
        <a:srgbClr val="46AE9D"/>
      </a:accent5>
      <a:accent6>
        <a:srgbClr val="D5DE37"/>
      </a:accent6>
      <a:hlink>
        <a:srgbClr val="0092D2"/>
      </a:hlink>
      <a:folHlink>
        <a:srgbClr val="888C89"/>
      </a:folHlink>
    </a:clrScheme>
    <a:fontScheme name="UT Engineering">
      <a:majorFont>
        <a:latin typeface="HelveticaNeueLT Std"/>
        <a:ea typeface="ヒラギノ角ゴ ProN W6"/>
        <a:cs typeface="ヒラギノ角ゴ ProN W6"/>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defRPr>
        </a:defPPr>
      </a:lstStyle>
    </a:lnDef>
  </a:objectDefaults>
  <a:extraClrSchemeLst>
    <a:extraClrScheme>
      <a:clrScheme name="Text and Photo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University of Toronto Engineering">
    <a:dk1>
      <a:srgbClr val="081025"/>
    </a:dk1>
    <a:lt1>
      <a:sysClr val="window" lastClr="FFFFFF"/>
    </a:lt1>
    <a:dk2>
      <a:srgbClr val="081025"/>
    </a:dk2>
    <a:lt2>
      <a:srgbClr val="F3F3F3"/>
    </a:lt2>
    <a:accent1>
      <a:srgbClr val="0092D2"/>
    </a:accent1>
    <a:accent2>
      <a:srgbClr val="272727"/>
    </a:accent2>
    <a:accent3>
      <a:srgbClr val="F9C31B"/>
    </a:accent3>
    <a:accent4>
      <a:srgbClr val="BD3D22"/>
    </a:accent4>
    <a:accent5>
      <a:srgbClr val="46AE9D"/>
    </a:accent5>
    <a:accent6>
      <a:srgbClr val="D5DE37"/>
    </a:accent6>
    <a:hlink>
      <a:srgbClr val="0092D2"/>
    </a:hlink>
    <a:folHlink>
      <a:srgbClr val="888C89"/>
    </a:folHlink>
  </a:clrScheme>
</a:themeOverride>
</file>

<file path=docProps/app.xml><?xml version="1.0" encoding="utf-8"?>
<Properties xmlns="http://schemas.openxmlformats.org/officeDocument/2006/extended-properties" xmlns:vt="http://schemas.openxmlformats.org/officeDocument/2006/docPropsVTypes">
  <Template/>
  <TotalTime>12181</TotalTime>
  <Pages>0</Pages>
  <Words>420</Words>
  <Characters>0</Characters>
  <Application>Microsoft Office PowerPoint</Application>
  <PresentationFormat>Custom</PresentationFormat>
  <Lines>0</Lines>
  <Paragraphs>109</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ＭＳ Ｐゴシック</vt:lpstr>
      <vt:lpstr>Arial</vt:lpstr>
      <vt:lpstr>Georgia</vt:lpstr>
      <vt:lpstr>Gill Sans</vt:lpstr>
      <vt:lpstr>Helvetica Neue</vt:lpstr>
      <vt:lpstr>HelveticaNeueLT Std Bold</vt:lpstr>
      <vt:lpstr>ヒラギノ明朝 ProN W3</vt:lpstr>
      <vt:lpstr>ヒラギノ角ゴ ProN W3</vt:lpstr>
      <vt:lpstr>ヒラギノ角ゴ ProN W6</vt:lpstr>
      <vt:lpstr>Slide Master White</vt:lpstr>
      <vt:lpstr>Decanal Task Force on Mental Health   </vt:lpstr>
      <vt:lpstr>Summary </vt:lpstr>
      <vt:lpstr>Dean’s Task Force Mandate</vt:lpstr>
      <vt:lpstr>Membership</vt:lpstr>
      <vt:lpstr>Process</vt:lpstr>
      <vt:lpstr>Our Strengths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Thank you!</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Estelle Oliva-Fisher</dc:creator>
  <cp:lastModifiedBy>Dean's Office</cp:lastModifiedBy>
  <cp:revision>287</cp:revision>
  <cp:lastPrinted>2017-02-27T19:39:36Z</cp:lastPrinted>
  <dcterms:created xsi:type="dcterms:W3CDTF">2010-09-10T18:01:03Z</dcterms:created>
  <dcterms:modified xsi:type="dcterms:W3CDTF">2017-08-31T21:58:31Z</dcterms:modified>
</cp:coreProperties>
</file>