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81" r:id="rId11"/>
    <p:sldId id="275" r:id="rId12"/>
    <p:sldId id="276" r:id="rId13"/>
    <p:sldId id="267" r:id="rId14"/>
    <p:sldId id="283" r:id="rId15"/>
    <p:sldId id="284" r:id="rId16"/>
    <p:sldId id="277" r:id="rId17"/>
    <p:sldId id="26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8"/>
    <a:srgbClr val="EE3377"/>
    <a:srgbClr val="009988"/>
    <a:srgbClr val="EE7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8"/>
    <p:restoredTop sz="96327"/>
  </p:normalViewPr>
  <p:slideViewPr>
    <p:cSldViewPr snapToGrid="0">
      <p:cViewPr varScale="1">
        <p:scale>
          <a:sx n="79" d="100"/>
          <a:sy n="79" d="100"/>
        </p:scale>
        <p:origin x="847" y="45"/>
      </p:cViewPr>
      <p:guideLst/>
    </p:cSldViewPr>
  </p:slideViewPr>
  <p:outlineViewPr>
    <p:cViewPr>
      <p:scale>
        <a:sx n="33" d="100"/>
        <a:sy n="33" d="100"/>
      </p:scale>
      <p:origin x="0" y="-90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2B5AD-D4CB-804A-BED7-FB05674A973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46DCD-65AC-EC4F-BC49-C80B6DFE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1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46DCD-65AC-EC4F-BC49-C80B6DFE90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46DCD-65AC-EC4F-BC49-C80B6DFE90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2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46DCD-65AC-EC4F-BC49-C80B6DFE90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46DCD-65AC-EC4F-BC49-C80B6DFE90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5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46DCD-65AC-EC4F-BC49-C80B6DFE90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46DCD-65AC-EC4F-BC49-C80B6DFE90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2AC5-C4BE-AE7C-156B-FCA53AFDC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BDE96-77BE-DC4D-0A78-018958AC7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E97D9-D7E9-55E2-4987-EDE8062F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AE-5A38-DD4F-88A6-CEC023EC62AE}" type="datetime1">
              <a:rPr lang="en-CA" smtClean="0"/>
              <a:t>2022-12-08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A3AE-C26C-757E-C16C-2C7E9AFF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81FA8-99EB-D7E2-E7EA-CFED1324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973D-238F-0FA0-1756-9B69461D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A6221-2285-4859-0DAE-6154DFB12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CD128-F895-3C3A-2FBA-ADE51C10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6FD7-5C8B-B04A-9CFD-1EA16B8F2F15}" type="datetime1">
              <a:rPr lang="en-CA" smtClean="0"/>
              <a:t>2022-12-08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EA6F0-851D-2CD8-9FD0-4F41E9D2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10C01-4D09-16C4-FC6E-DB9A0FDF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5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36418-16F7-39CB-AC38-23BF1956A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DBE41-5773-3A43-61F4-253823DF7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2DDFF-4FD5-F533-DB4E-B564926B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6DD9-BD4C-1A42-BBFB-5CCAC33D20BD}" type="datetime1">
              <a:rPr lang="en-CA" smtClean="0"/>
              <a:t>2022-12-08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999B7-C8B7-4951-728F-FD3952E3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462F5-F7B0-F31B-0D21-85D975BC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9597-5098-2589-3016-5AA331AD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1A7C8-395B-9AA1-FAEE-25D7461EC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EEF9F-4B3C-C983-3324-C3CD1CE7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5D67-6916-5245-AB65-C21D6FF0A94D}" type="datetime1">
              <a:rPr lang="en-CA" smtClean="0"/>
              <a:t>2022-12-08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07F00-E71C-E867-8055-81BA4F7D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AEC64-D505-FFCA-3848-211FBDE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66B3-9082-2AAC-FFFE-F061F95E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5695B-7942-B654-CE20-FED697D90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D88A7-B782-CC37-996A-FABFB13C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2ECC-FFE8-5E49-B64A-9E522B6B86BB}" type="datetime1">
              <a:rPr lang="en-CA" smtClean="0"/>
              <a:t>2022-12-08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A130D-AEBC-4CD1-900E-B9E7DEA7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D325-10D7-59C1-FC13-E615E6F5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3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C3378-E909-638E-5CF9-0A19975ED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DC60-BF11-0F73-A88E-6FD00A326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2EE02-4EF9-9B04-108B-59FD8E5C3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8F8E7-DCE5-A59F-8F7B-5396FAE4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01BB-0DAD-D840-B962-28630345BFA8}" type="datetime1">
              <a:rPr lang="en-CA" smtClean="0"/>
              <a:t>2022-12-08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B9B5A-FDC5-EDED-36AC-589D3467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E3C42-7D49-77B6-0E7A-0D59FF7F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5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A054-E71A-CB57-F865-C882BDF0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FAD82-1846-B02D-D0C0-47EECD652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B97C2-065E-3F48-481D-3286A68DB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303FC-74E9-AD77-6F6E-AEC5378F5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34E87-1A0E-B2EB-C8ED-2B6E07FAA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62B32E-BFE2-CD84-1F39-473A206A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84AD-0D15-9646-ADDB-BF89443C88ED}" type="datetime1">
              <a:rPr lang="en-CA" smtClean="0"/>
              <a:t>2022-12-08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F2B616-2BA9-B876-975E-380E8F25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53A19-E5C4-DDA8-C304-2C4C5AF6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33A-7746-3D92-1460-5FA52F76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85AA1-E563-0A55-8C12-61C2F54A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23B3-1809-4A4E-B4C7-D9C6E1300518}" type="datetime1">
              <a:rPr lang="en-CA" smtClean="0"/>
              <a:t>2022-12-08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761AD-7C7C-28CE-2A18-1F607683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097A9-5F01-2180-79E7-8DA6507B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705C7-C271-B8C7-9813-B6859BB4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C34E-9E5C-044F-95FE-A48CDB19BF03}" type="datetime1">
              <a:rPr lang="en-CA" smtClean="0"/>
              <a:t>2022-12-08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5B471-D173-19CC-3BDD-CF2DA468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5C64D-2F1F-6507-7F18-314751CD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106C-66EB-7A11-7429-60EFAA54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30227-A645-0BF0-E64A-3CB3EE78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456A2-E491-B79C-BAB6-8506BEE67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DF11B-51FB-3B4F-8144-0D29547F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5BC9-1B3F-CA44-9E23-FF6F413C4BFF}" type="datetime1">
              <a:rPr lang="en-CA" smtClean="0"/>
              <a:t>2022-12-08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7FBED-D0D4-3252-1E4C-8FA96059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8E19-49F1-B565-54CB-0BD04B86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8E17-3508-90A4-6B36-94993CF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E356D-469A-BC3C-B1CA-78DDFAF40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EC292-711B-BCF1-5666-B9DEA003C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2713C-1B76-6A4C-929B-2043DB17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3371-80D3-2348-A4FB-038330811A37}" type="datetime1">
              <a:rPr lang="en-CA" smtClean="0"/>
              <a:t>2022-12-08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D250-EE04-9B2B-BFC3-C023D6EC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8F4A8-1E1F-5853-CEAB-57F79630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85B6B-F064-BC6A-2148-043153B9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43B9D-6FAE-09BF-61B6-2AF03F061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321A-9B35-E6A3-4905-5CF058C4C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D45F-10E9-9F4F-BD18-EBFBE3E69CFE}" type="datetime1">
              <a:rPr lang="en-CA" smtClean="0"/>
              <a:t>2022-12-08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63368-61F8-FD93-8BE3-DA1DECCDC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515B7-0EFC-7D76-1A58-171595F4F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0983D-3879-504E-9CF8-568B2D4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diyya.parnell.hendrickson@mail.utoronto.ca" TargetMode="External"/><Relationship Id="rId7" Type="http://schemas.openxmlformats.org/officeDocument/2006/relationships/hyperlink" Target="mailto:sean.uppal@utoronto.c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melia.karimian@utoronto.ca" TargetMode="External"/><Relationship Id="rId5" Type="http://schemas.openxmlformats.org/officeDocument/2006/relationships/hyperlink" Target="mailto:fabian.parsch@utoronto.ca" TargetMode="External"/><Relationship Id="rId4" Type="http://schemas.openxmlformats.org/officeDocument/2006/relationships/hyperlink" Target="mailto:sh.cohen@utoronto.c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2277-44DC-6296-A58A-95CA29F4C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4618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LEARNING TO TEACH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TEACHING TO LEARN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FCB52-FB52-C29B-6D12-A03EC9C9D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7227"/>
            <a:ext cx="9144000" cy="3141895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Modern First-Year Math Education in Engineering</a:t>
            </a:r>
          </a:p>
          <a:p>
            <a:endParaRPr lang="en-US" sz="25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We welcome all questions.  Our specialties are listed below, but please do not hesitate to contact any of us.</a:t>
            </a:r>
          </a:p>
          <a:p>
            <a:pPr marL="285750" algn="l"/>
            <a:r>
              <a:rPr lang="en-US" sz="1600" b="1" dirty="0" err="1">
                <a:solidFill>
                  <a:schemeClr val="bg1"/>
                </a:solidFill>
              </a:rPr>
              <a:t>Sa’diyya</a:t>
            </a:r>
            <a:r>
              <a:rPr lang="en-US" sz="1600" b="1" dirty="0">
                <a:solidFill>
                  <a:schemeClr val="bg1"/>
                </a:solidFill>
              </a:rPr>
              <a:t> Hendrickson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sadiyya.parnell.hendrickson@mail.utoronto.ca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- Learning to Learn</a:t>
            </a:r>
          </a:p>
          <a:p>
            <a:pPr marL="285750" algn="l"/>
            <a:r>
              <a:rPr lang="en-US" sz="1600" b="1" dirty="0">
                <a:solidFill>
                  <a:schemeClr val="bg1"/>
                </a:solidFill>
              </a:rPr>
              <a:t>Shai Cohen </a:t>
            </a:r>
            <a:r>
              <a:rPr lang="en-US" sz="1600" dirty="0">
                <a:solidFill>
                  <a:schemeClr val="bg1"/>
                </a:solidFill>
              </a:rPr>
              <a:t>–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sh.cohen@utoronto.ca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- Extracurricular resources, T-program</a:t>
            </a:r>
          </a:p>
          <a:p>
            <a:pPr marL="285750" algn="l"/>
            <a:r>
              <a:rPr lang="en-US" sz="1600" b="1" dirty="0">
                <a:solidFill>
                  <a:schemeClr val="bg1"/>
                </a:solidFill>
              </a:rPr>
              <a:t>Fabian </a:t>
            </a:r>
            <a:r>
              <a:rPr lang="en-US" sz="1600" b="1" dirty="0" err="1">
                <a:solidFill>
                  <a:schemeClr val="bg1"/>
                </a:solidFill>
              </a:rPr>
              <a:t>Parsch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fabian.parsch@utoronto.ca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- Active Learning Cycle (PCEs and Teamwork)</a:t>
            </a:r>
          </a:p>
          <a:p>
            <a:pPr marL="285750" algn="l"/>
            <a:r>
              <a:rPr lang="en-US" sz="1600" b="1" dirty="0">
                <a:solidFill>
                  <a:schemeClr val="bg1"/>
                </a:solidFill>
              </a:rPr>
              <a:t>Camelia </a:t>
            </a:r>
            <a:r>
              <a:rPr lang="en-US" sz="1600" b="1" dirty="0" err="1">
                <a:solidFill>
                  <a:schemeClr val="bg1"/>
                </a:solidFill>
              </a:rPr>
              <a:t>Karimian</a:t>
            </a:r>
            <a:r>
              <a:rPr lang="en-US" sz="1600" b="1" dirty="0">
                <a:solidFill>
                  <a:schemeClr val="bg1"/>
                </a:solidFill>
              </a:rPr>
              <a:t> Pour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camelia.karimian@utoronto.ca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- Linear Algebra, MATLAB: </a:t>
            </a:r>
          </a:p>
          <a:p>
            <a:pPr marL="285750" algn="l"/>
            <a:r>
              <a:rPr lang="en-US" sz="1600" b="1" dirty="0">
                <a:solidFill>
                  <a:schemeClr val="bg1"/>
                </a:solidFill>
              </a:rPr>
              <a:t>Sean Uppal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sean.uppal@utoronto.ca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- Calculus I</a:t>
            </a:r>
          </a:p>
        </p:txBody>
      </p:sp>
    </p:spTree>
    <p:extLst>
      <p:ext uri="{BB962C8B-B14F-4D97-AF65-F5344CB8AC3E}">
        <p14:creationId xmlns:p14="http://schemas.microsoft.com/office/powerpoint/2010/main" val="134169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Linear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25990"/>
            <a:ext cx="3848100" cy="43532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EE3377"/>
                </a:solidFill>
              </a:rPr>
              <a:t>Instructor support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4488"/>
                </a:solidFill>
              </a:rPr>
              <a:t>Lecture tasks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4488"/>
                </a:solidFill>
              </a:rPr>
              <a:t>Learning standards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4488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448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04773-0715-05D9-D909-EC3C6CA7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7C7A2955-92F9-ED3A-841F-8105B02D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554" y="3245358"/>
            <a:ext cx="7426291" cy="2995803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0AAD04-003A-1F76-8F6A-A780A1B37D19}"/>
              </a:ext>
            </a:extLst>
          </p:cNvPr>
          <p:cNvSpPr txBox="1">
            <a:spLocks/>
          </p:cNvSpPr>
          <p:nvPr/>
        </p:nvSpPr>
        <p:spPr>
          <a:xfrm>
            <a:off x="674369" y="5534647"/>
            <a:ext cx="3017855" cy="72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EE3377"/>
                </a:solidFill>
              </a:rPr>
              <a:t>MATLAB projects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EE3377"/>
                </a:solidFill>
              </a:rPr>
              <a:t>(project 2, Fall 2022)</a:t>
            </a:r>
            <a:endParaRPr lang="en-US" sz="1800" dirty="0">
              <a:solidFill>
                <a:srgbClr val="004488"/>
              </a:solidFill>
            </a:endParaRPr>
          </a:p>
          <a:p>
            <a:pPr algn="r"/>
            <a:endParaRPr lang="en-US" sz="1800" dirty="0">
              <a:solidFill>
                <a:srgbClr val="004488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F2D680-2514-C48E-8D3D-18A26E185E3C}"/>
              </a:ext>
            </a:extLst>
          </p:cNvPr>
          <p:cNvSpPr txBox="1">
            <a:spLocks/>
          </p:cNvSpPr>
          <p:nvPr/>
        </p:nvSpPr>
        <p:spPr>
          <a:xfrm>
            <a:off x="3692224" y="1525990"/>
            <a:ext cx="3848100" cy="435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EE3377"/>
                </a:solidFill>
              </a:rPr>
              <a:t>Mastery-based grading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4488"/>
                </a:solidFill>
              </a:rPr>
              <a:t>Standard</a:t>
            </a:r>
            <a:r>
              <a:rPr lang="en-US" sz="2000" b="1" dirty="0">
                <a:solidFill>
                  <a:srgbClr val="004488"/>
                </a:solidFill>
              </a:rPr>
              <a:t> </a:t>
            </a:r>
            <a:r>
              <a:rPr lang="en-US" sz="2000" dirty="0">
                <a:solidFill>
                  <a:srgbClr val="004488"/>
                </a:solidFill>
              </a:rPr>
              <a:t>grading in tutorials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4488"/>
                </a:solidFill>
              </a:rPr>
              <a:t>Online gateway exams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4488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4488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44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978"/>
            <a:ext cx="5204012" cy="50253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EE3377"/>
                </a:solidFill>
              </a:rPr>
              <a:t>Assessments</a:t>
            </a:r>
            <a:endParaRPr lang="en-US" sz="2200" b="1" dirty="0">
              <a:solidFill>
                <a:srgbClr val="004488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4488"/>
                </a:solidFill>
              </a:rPr>
              <a:t>We aim to teach skills and virtues that are not easy to assess via traditional exams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4488"/>
                </a:solidFill>
              </a:rPr>
              <a:t>Modern assessments (Gateway exams, standard-based grading) requires resources and flexible policies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07742-6208-432C-AB7F-F8848F92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E7282-4E51-81EC-063E-785A935A8ABE}"/>
              </a:ext>
            </a:extLst>
          </p:cNvPr>
          <p:cNvSpPr txBox="1"/>
          <p:nvPr/>
        </p:nvSpPr>
        <p:spPr>
          <a:xfrm>
            <a:off x="6205818" y="1541978"/>
            <a:ext cx="4984376" cy="45372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200" b="1" dirty="0">
                <a:solidFill>
                  <a:srgbClr val="EE3377"/>
                </a:solidFill>
              </a:rPr>
              <a:t>Workload concerns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4488"/>
                </a:solidFill>
              </a:rPr>
              <a:t>Not enough time to properly treat the concepts and no time to learn to retain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4488"/>
                </a:solidFill>
              </a:rPr>
              <a:t>For example, in Linear Algebra: from vectors in 2D to singular value decomposition + MATLAB in one term</a:t>
            </a:r>
          </a:p>
          <a:p>
            <a:pPr>
              <a:spcBef>
                <a:spcPts val="1000"/>
              </a:spcBef>
            </a:pPr>
            <a:endParaRPr lang="en-US" sz="2200" dirty="0">
              <a:solidFill>
                <a:srgbClr val="004488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200" b="1" dirty="0">
                <a:solidFill>
                  <a:srgbClr val="EE3377"/>
                </a:solidFill>
              </a:rPr>
              <a:t>Possible solutions</a:t>
            </a:r>
            <a:endParaRPr lang="en-US" sz="2200" dirty="0">
              <a:solidFill>
                <a:srgbClr val="004488"/>
              </a:solidFill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4488"/>
                </a:solidFill>
              </a:rPr>
              <a:t>Linear Algebra I and II + MATLAB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4488"/>
                </a:solidFill>
              </a:rPr>
              <a:t>A year-long separate course on MATLAB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29EA3E-F60A-2C73-D5C7-E8A844C8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Concerns And Requests</a:t>
            </a:r>
          </a:p>
        </p:txBody>
      </p:sp>
    </p:spTree>
    <p:extLst>
      <p:ext uri="{BB962C8B-B14F-4D97-AF65-F5344CB8AC3E}">
        <p14:creationId xmlns:p14="http://schemas.microsoft.com/office/powerpoint/2010/main" val="226992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The Counterpart: Teaching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8"/>
            <a:ext cx="10748554" cy="50454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4488"/>
                </a:solidFill>
              </a:rPr>
              <a:t>The </a:t>
            </a:r>
            <a:r>
              <a:rPr lang="en-US" sz="2000" b="1" dirty="0">
                <a:solidFill>
                  <a:srgbClr val="004488"/>
                </a:solidFill>
              </a:rPr>
              <a:t>teaching</a:t>
            </a:r>
            <a:r>
              <a:rPr lang="en-US" sz="2000" dirty="0">
                <a:solidFill>
                  <a:srgbClr val="004488"/>
                </a:solidFill>
              </a:rPr>
              <a:t> of the courses has been improved, but we can also show the students how to become improved learners.</a:t>
            </a:r>
            <a:br>
              <a:rPr lang="en-US" sz="2000" dirty="0">
                <a:solidFill>
                  <a:srgbClr val="004488"/>
                </a:solidFill>
              </a:rPr>
            </a:br>
            <a:endParaRPr lang="en-US" sz="2000" b="1" dirty="0">
              <a:solidFill>
                <a:srgbClr val="EE3377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EE3377"/>
                </a:solidFill>
              </a:rPr>
              <a:t>Learning how to learn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4488"/>
                </a:solidFill>
              </a:rPr>
              <a:t>Through open and explicit communication, we can:</a:t>
            </a:r>
            <a:br>
              <a:rPr lang="en-US" sz="2000" dirty="0">
                <a:solidFill>
                  <a:srgbClr val="004488"/>
                </a:solidFill>
              </a:rPr>
            </a:br>
            <a:endParaRPr lang="en-US" sz="2000" dirty="0">
              <a:solidFill>
                <a:srgbClr val="004488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4488"/>
                </a:solidFill>
              </a:rPr>
              <a:t>Foster a </a:t>
            </a:r>
            <a:r>
              <a:rPr lang="en-US" sz="2000" b="1" dirty="0">
                <a:solidFill>
                  <a:srgbClr val="004488"/>
                </a:solidFill>
              </a:rPr>
              <a:t>productive disposition </a:t>
            </a:r>
            <a:r>
              <a:rPr lang="en-US" sz="2000" dirty="0">
                <a:solidFill>
                  <a:srgbClr val="004488"/>
                </a:solidFill>
              </a:rPr>
              <a:t>– the understanding that math is a learned skill and is fundamental to becoming a better engineer. </a:t>
            </a:r>
            <a:br>
              <a:rPr lang="en-US" sz="2000" dirty="0">
                <a:solidFill>
                  <a:srgbClr val="004488"/>
                </a:solidFill>
              </a:rPr>
            </a:br>
            <a:endParaRPr lang="en-US" sz="2000" dirty="0">
              <a:solidFill>
                <a:srgbClr val="004488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4488"/>
                </a:solidFill>
              </a:rPr>
              <a:t>Help students become </a:t>
            </a:r>
            <a:r>
              <a:rPr lang="en-US" sz="2000" b="1" dirty="0">
                <a:solidFill>
                  <a:srgbClr val="004488"/>
                </a:solidFill>
              </a:rPr>
              <a:t>self-regulated learners</a:t>
            </a:r>
            <a:br>
              <a:rPr lang="en-US" sz="2000" b="1" dirty="0">
                <a:solidFill>
                  <a:srgbClr val="004488"/>
                </a:solidFill>
              </a:rPr>
            </a:br>
            <a:endParaRPr lang="en-US" sz="2000" b="1" dirty="0">
              <a:solidFill>
                <a:srgbClr val="00448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4488"/>
                </a:solidFill>
              </a:rPr>
              <a:t>This is already happening in subtle ways in our courses, but there is great benefit in making Learning How to Learn an explicit part of our course structures.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8EA33-67E1-CCF4-6A47-99471470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7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5179"/>
            <a:ext cx="11140441" cy="496769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EE3377"/>
                </a:solidFill>
              </a:rPr>
              <a:t>Fostering productive disposition:</a:t>
            </a:r>
            <a:endParaRPr lang="en-US" sz="3200" dirty="0">
              <a:solidFill>
                <a:srgbClr val="004488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Providing materials that address: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students’ experiences and mental health 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university resources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the nature of math and how to learn it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active learning and its benefits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900" b="1" dirty="0">
              <a:solidFill>
                <a:srgbClr val="EE3377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EE3377"/>
                </a:solidFill>
              </a:rPr>
              <a:t>Supporting self-regulated learners: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Offering resources that include: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math-specific learning strategies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pre-class, in-class, and after-class training checklists</a:t>
            </a:r>
          </a:p>
          <a:p>
            <a:pPr lvl="1">
              <a:lnSpc>
                <a:spcPct val="120000"/>
              </a:lnSpc>
            </a:pPr>
            <a:r>
              <a:rPr lang="en-US" sz="2900" b="1" dirty="0">
                <a:solidFill>
                  <a:srgbClr val="004488"/>
                </a:solidFill>
              </a:rPr>
              <a:t>Learning How to Learn (LHL) corner </a:t>
            </a:r>
            <a:r>
              <a:rPr lang="en-US" sz="2900" dirty="0">
                <a:solidFill>
                  <a:srgbClr val="004488"/>
                </a:solidFill>
              </a:rPr>
              <a:t>in lecture slides</a:t>
            </a:r>
            <a:endParaRPr lang="en-US" sz="2900" b="1" dirty="0">
              <a:solidFill>
                <a:srgbClr val="004488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how to get math help outside of class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tutorials that reinforce active learning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7A20B-BA1B-FA0D-D6D9-E1BC1782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5179"/>
            <a:ext cx="11140441" cy="496769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EE3377"/>
                </a:solidFill>
              </a:rPr>
              <a:t>Fostering productive disposition:</a:t>
            </a:r>
            <a:endParaRPr lang="en-US" sz="3200" dirty="0">
              <a:solidFill>
                <a:srgbClr val="004488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Providing materials that address: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students’ experiences and mental health 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university resources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the nature of math and how to learn it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active learning and its benefits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900" b="1" dirty="0">
              <a:solidFill>
                <a:srgbClr val="EE3377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EE3377"/>
                </a:solidFill>
              </a:rPr>
              <a:t>Supporting self-regulated learners: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Offering resources that include: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math-specific learning strategies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pre-class, in-class, and after-class training checklists</a:t>
            </a:r>
          </a:p>
          <a:p>
            <a:pPr lvl="1">
              <a:lnSpc>
                <a:spcPct val="120000"/>
              </a:lnSpc>
            </a:pPr>
            <a:r>
              <a:rPr lang="en-US" sz="2900" b="1" dirty="0">
                <a:solidFill>
                  <a:srgbClr val="004488"/>
                </a:solidFill>
              </a:rPr>
              <a:t>Learning How to Learn (LHL) corner </a:t>
            </a:r>
            <a:r>
              <a:rPr lang="en-US" sz="2900" dirty="0">
                <a:solidFill>
                  <a:srgbClr val="004488"/>
                </a:solidFill>
              </a:rPr>
              <a:t>in lecture slides</a:t>
            </a:r>
            <a:endParaRPr lang="en-US" sz="2900" b="1" dirty="0">
              <a:solidFill>
                <a:srgbClr val="004488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how to get math help outside of class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tutorials that reinforce active learning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7A20B-BA1B-FA0D-D6D9-E1BC1782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C19D3-5665-FBA0-1181-87FCF8ED8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484" y="792777"/>
            <a:ext cx="6397251" cy="359800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325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5179"/>
            <a:ext cx="11140441" cy="496769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EE3377"/>
                </a:solidFill>
              </a:rPr>
              <a:t>Fostering productive disposition:</a:t>
            </a:r>
            <a:endParaRPr lang="en-US" sz="3200" dirty="0">
              <a:solidFill>
                <a:srgbClr val="004488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Providing materials that address: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students’ experiences and mental health 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university resources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the nature of math and how to learn it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active learning and its benefits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900" b="1" dirty="0">
              <a:solidFill>
                <a:srgbClr val="EE3377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EE3377"/>
                </a:solidFill>
              </a:rPr>
              <a:t>Supporting self-regulated learners: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Offering resources that include: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math-specific learning strategies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pre-class, in-class, and after-class training checklists</a:t>
            </a:r>
          </a:p>
          <a:p>
            <a:pPr lvl="1">
              <a:lnSpc>
                <a:spcPct val="120000"/>
              </a:lnSpc>
            </a:pPr>
            <a:r>
              <a:rPr lang="en-US" sz="2900" b="1" dirty="0">
                <a:solidFill>
                  <a:srgbClr val="004488"/>
                </a:solidFill>
              </a:rPr>
              <a:t>Learning How to Learn (LHL) corner </a:t>
            </a:r>
            <a:r>
              <a:rPr lang="en-US" sz="2900" dirty="0">
                <a:solidFill>
                  <a:srgbClr val="004488"/>
                </a:solidFill>
              </a:rPr>
              <a:t>in lecture slides</a:t>
            </a:r>
            <a:endParaRPr lang="en-US" sz="2900" b="1" dirty="0">
              <a:solidFill>
                <a:srgbClr val="004488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how to get math help outside of class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tutorials that reinforce active learning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7A20B-BA1B-FA0D-D6D9-E1BC1782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C19D3-5665-FBA0-1181-87FCF8ED8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484" y="792777"/>
            <a:ext cx="6397251" cy="35980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D91139-45C5-10AC-970A-078BFFA5FC55}"/>
              </a:ext>
            </a:extLst>
          </p:cNvPr>
          <p:cNvSpPr/>
          <p:nvPr/>
        </p:nvSpPr>
        <p:spPr>
          <a:xfrm>
            <a:off x="5520353" y="3990714"/>
            <a:ext cx="5726767" cy="360328"/>
          </a:xfrm>
          <a:prstGeom prst="rect">
            <a:avLst/>
          </a:prstGeom>
          <a:noFill/>
          <a:ln w="38100">
            <a:solidFill>
              <a:srgbClr val="EE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FC4BA1-A5A4-012B-DF3B-FA39272D53BD}"/>
              </a:ext>
            </a:extLst>
          </p:cNvPr>
          <p:cNvCxnSpPr>
            <a:cxnSpLocks/>
          </p:cNvCxnSpPr>
          <p:nvPr/>
        </p:nvCxnSpPr>
        <p:spPr>
          <a:xfrm flipH="1">
            <a:off x="11247120" y="3119516"/>
            <a:ext cx="791567" cy="622031"/>
          </a:xfrm>
          <a:prstGeom prst="straightConnector1">
            <a:avLst/>
          </a:prstGeom>
          <a:ln w="60325">
            <a:solidFill>
              <a:srgbClr val="EE77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6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5179"/>
            <a:ext cx="11140441" cy="496769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EE3377"/>
                </a:solidFill>
              </a:rPr>
              <a:t>Fostering productive disposition:</a:t>
            </a:r>
            <a:endParaRPr lang="en-US" sz="3200" dirty="0">
              <a:solidFill>
                <a:srgbClr val="004488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Providing materials that address: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students’ experiences and mental health 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university resources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the nature of math and how to learn it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active learning and its benefits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900" b="1" dirty="0">
              <a:solidFill>
                <a:srgbClr val="EE3377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EE3377"/>
                </a:solidFill>
              </a:rPr>
              <a:t>Supporting self-regulated learners: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Offering resources that include: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math-specific learning strategies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pre-class, in-class, and after-class training checklists</a:t>
            </a:r>
          </a:p>
          <a:p>
            <a:pPr lvl="1">
              <a:lnSpc>
                <a:spcPct val="120000"/>
              </a:lnSpc>
            </a:pPr>
            <a:r>
              <a:rPr lang="en-US" sz="2900" b="1" dirty="0">
                <a:solidFill>
                  <a:srgbClr val="004488"/>
                </a:solidFill>
              </a:rPr>
              <a:t>Learning How to Learn (LHL) corner </a:t>
            </a:r>
            <a:r>
              <a:rPr lang="en-US" sz="2900" dirty="0">
                <a:solidFill>
                  <a:srgbClr val="004488"/>
                </a:solidFill>
              </a:rPr>
              <a:t>in lecture slides</a:t>
            </a:r>
            <a:endParaRPr lang="en-US" sz="2900" b="1" dirty="0">
              <a:solidFill>
                <a:srgbClr val="004488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how to get math help outside of class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4488"/>
                </a:solidFill>
              </a:rPr>
              <a:t>tutorials that reinforce active learning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7A20B-BA1B-FA0D-D6D9-E1BC1782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16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F09640-7607-41AC-040B-9ED4D51AE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50" y="743103"/>
            <a:ext cx="6611490" cy="37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9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Next steps: some conversation starters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810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CA" b="0" i="0" dirty="0">
                <a:solidFill>
                  <a:srgbClr val="004488"/>
                </a:solidFill>
                <a:effectLst/>
                <a:latin typeface="Slack-Lato"/>
              </a:rPr>
              <a:t>Help students prepare for the university learning experience by integrating in-class support of learning skills, existing and additional external resources, and peer support groups.</a:t>
            </a:r>
            <a:br>
              <a:rPr lang="en-CA" b="0" i="0" dirty="0">
                <a:solidFill>
                  <a:srgbClr val="004488"/>
                </a:solidFill>
                <a:effectLst/>
                <a:latin typeface="Slack-Lato"/>
              </a:rPr>
            </a:br>
            <a:endParaRPr lang="en-CA" b="0" i="0" dirty="0">
              <a:solidFill>
                <a:srgbClr val="004488"/>
              </a:solidFill>
              <a:effectLst/>
              <a:latin typeface="Slack-Lato"/>
            </a:endParaRPr>
          </a:p>
          <a:p>
            <a:pPr>
              <a:lnSpc>
                <a:spcPct val="110000"/>
              </a:lnSpc>
            </a:pPr>
            <a:r>
              <a:rPr lang="en-CA" b="0" i="0" dirty="0">
                <a:solidFill>
                  <a:srgbClr val="004488"/>
                </a:solidFill>
                <a:effectLst/>
                <a:latin typeface="Slack-Lato"/>
              </a:rPr>
              <a:t>Adopt new policies on grades that strengthen incentives for struggling students to find and use available resources.</a:t>
            </a:r>
            <a:br>
              <a:rPr lang="en-CA" b="0" i="0" dirty="0">
                <a:solidFill>
                  <a:srgbClr val="004488"/>
                </a:solidFill>
                <a:effectLst/>
                <a:latin typeface="Slack-Lato"/>
              </a:rPr>
            </a:br>
            <a:endParaRPr lang="en-CA" b="0" i="0" dirty="0">
              <a:solidFill>
                <a:srgbClr val="004488"/>
              </a:solidFill>
              <a:effectLst/>
              <a:latin typeface="Slack-Lato"/>
            </a:endParaRPr>
          </a:p>
          <a:p>
            <a:pPr>
              <a:lnSpc>
                <a:spcPct val="110000"/>
              </a:lnSpc>
            </a:pPr>
            <a:r>
              <a:rPr lang="en-CA" b="0" i="0" dirty="0">
                <a:solidFill>
                  <a:srgbClr val="004488"/>
                </a:solidFill>
                <a:effectLst/>
                <a:latin typeface="Slack-Lato"/>
              </a:rPr>
              <a:t>Create a </a:t>
            </a:r>
            <a:r>
              <a:rPr lang="en-CA" b="0" i="1" dirty="0">
                <a:solidFill>
                  <a:srgbClr val="004488"/>
                </a:solidFill>
                <a:effectLst/>
                <a:latin typeface="Slack-Lato"/>
              </a:rPr>
              <a:t>dialogue</a:t>
            </a:r>
            <a:r>
              <a:rPr lang="en-CA" b="0" i="0" dirty="0">
                <a:solidFill>
                  <a:srgbClr val="004488"/>
                </a:solidFill>
                <a:effectLst/>
                <a:latin typeface="Slack-Lato"/>
              </a:rPr>
              <a:t> with students across their courses that discusses active learning, aiming to reduce their frustration and resistance.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0044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F6B4F-FAC0-5589-6389-35BEB043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2277-44DC-6296-A58A-95CA29F4C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37"/>
            <a:ext cx="9144000" cy="181539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LEARNING TO TEACH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TEACHING TO LEARN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FCB52-FB52-C29B-6D12-A03EC9C9D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21796"/>
            <a:ext cx="9144000" cy="298378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Modern First-Year Math Education in Engineering</a:t>
            </a:r>
          </a:p>
          <a:p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Thank you!</a:t>
            </a:r>
          </a:p>
          <a:p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Camelia </a:t>
            </a:r>
            <a:r>
              <a:rPr lang="en-US" sz="2000" dirty="0" err="1">
                <a:solidFill>
                  <a:schemeClr val="bg1"/>
                </a:solidFill>
              </a:rPr>
              <a:t>Karimian</a:t>
            </a:r>
            <a:r>
              <a:rPr lang="en-US" sz="2000" dirty="0">
                <a:solidFill>
                  <a:schemeClr val="bg1"/>
                </a:solidFill>
              </a:rPr>
              <a:t> Pour	Shai Cohen	</a:t>
            </a:r>
            <a:r>
              <a:rPr lang="en-US" sz="2000" dirty="0" err="1">
                <a:solidFill>
                  <a:schemeClr val="bg1"/>
                </a:solidFill>
              </a:rPr>
              <a:t>Sa’diyya</a:t>
            </a:r>
            <a:r>
              <a:rPr lang="en-US" sz="2000" dirty="0">
                <a:solidFill>
                  <a:schemeClr val="bg1"/>
                </a:solidFill>
              </a:rPr>
              <a:t> Hendrickson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Fabian </a:t>
            </a:r>
            <a:r>
              <a:rPr lang="en-US" sz="2000" dirty="0" err="1">
                <a:solidFill>
                  <a:schemeClr val="bg1"/>
                </a:solidFill>
              </a:rPr>
              <a:t>Parsch</a:t>
            </a:r>
            <a:r>
              <a:rPr lang="en-US" sz="2000" dirty="0">
                <a:solidFill>
                  <a:schemeClr val="bg1"/>
                </a:solidFill>
              </a:rPr>
              <a:t>	Sean Uppal</a:t>
            </a:r>
          </a:p>
        </p:txBody>
      </p:sp>
    </p:spTree>
    <p:extLst>
      <p:ext uri="{BB962C8B-B14F-4D97-AF65-F5344CB8AC3E}">
        <p14:creationId xmlns:p14="http://schemas.microsoft.com/office/powerpoint/2010/main" val="291334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Purpose Of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EE3377"/>
                </a:solidFill>
              </a:rPr>
              <a:t>We are 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… teachers and coordinators of the first year math courses for Core 8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… from the Department of Mathematics and ISTEP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004488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EE3377"/>
                </a:solidFill>
              </a:rPr>
              <a:t>We wish to 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...make the faculty more aware of the changes in the first-year mathematics courses in FASE over the past decade and demonstrate what additional resources would further support student learning in this new framework.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...showcase the most recent changes and the direction in which they lead.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...begin discussions about what other courses, in first year and in later years, feel has worked and what they think can be done to improve our efforts.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EF710-A06B-3E68-0A7E-426DA0FA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0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The Setting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15CF01-85AC-718F-30B4-9CA5A1DF7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221240"/>
              </p:ext>
            </p:extLst>
          </p:nvPr>
        </p:nvGraphicFramePr>
        <p:xfrm>
          <a:off x="838199" y="1690687"/>
          <a:ext cx="10515600" cy="429304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6091954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121457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605024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82955409"/>
                    </a:ext>
                  </a:extLst>
                </a:gridCol>
              </a:tblGrid>
              <a:tr h="4770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EE3377"/>
                          </a:solidFill>
                          <a:effectLst/>
                        </a:rPr>
                        <a:t>Course code</a:t>
                      </a:r>
                      <a:endParaRPr lang="en-CA" sz="1800" b="1" i="0" u="none" strike="noStrike" dirty="0">
                        <a:solidFill>
                          <a:srgbClr val="EE33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EE3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EE3377"/>
                          </a:solidFill>
                          <a:effectLst/>
                        </a:rPr>
                        <a:t>Course title</a:t>
                      </a:r>
                      <a:endParaRPr lang="en-CA" sz="1800" b="1" i="0" u="none" strike="noStrike" dirty="0">
                        <a:solidFill>
                          <a:srgbClr val="EE33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EE3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EE3377"/>
                          </a:solidFill>
                          <a:effectLst/>
                        </a:rPr>
                        <a:t>Semester</a:t>
                      </a:r>
                      <a:endParaRPr lang="en-CA" sz="1800" b="1" i="0" u="none" strike="noStrike" dirty="0">
                        <a:solidFill>
                          <a:srgbClr val="EE33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EE3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solidFill>
                            <a:srgbClr val="EE3377"/>
                          </a:solidFill>
                          <a:effectLst/>
                        </a:rPr>
                        <a:t>Enrollment</a:t>
                      </a:r>
                      <a:endParaRPr lang="en-CA" sz="1800" b="1" i="0" u="none" strike="noStrike" dirty="0">
                        <a:solidFill>
                          <a:srgbClr val="EE33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EE3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962244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APS 162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EE3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Calculus I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EE3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Summer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EE3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~150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EE3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35443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APS 163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Calculus II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Fall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~60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085437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MAT 186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Calculus I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Fall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~850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2579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MAT 188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rgbClr val="004488"/>
                          </a:solidFill>
                          <a:effectLst/>
                        </a:rPr>
                        <a:t>Linear Algebra</a:t>
                      </a:r>
                      <a:endParaRPr lang="en-CA" sz="1800" b="0" i="0" u="none" strike="noStrike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Fall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~1000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626473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MAT 187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Calculus II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Winter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~950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299303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MAT 186T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rgbClr val="004488"/>
                          </a:solidFill>
                          <a:effectLst/>
                        </a:rPr>
                        <a:t>Calculus I</a:t>
                      </a:r>
                      <a:endParaRPr lang="en-CA" sz="1800" b="0" i="0" u="none" strike="noStrike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rgbClr val="004488"/>
                          </a:solidFill>
                          <a:effectLst/>
                        </a:rPr>
                        <a:t>Winter</a:t>
                      </a:r>
                      <a:endParaRPr lang="en-CA" sz="1800" b="0" i="0" u="none" strike="noStrike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~50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64835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MAT 188T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Linear Algebra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Winter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~50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092614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rgbClr val="004488"/>
                          </a:solidFill>
                          <a:effectLst/>
                        </a:rPr>
                        <a:t>MAT 187T</a:t>
                      </a:r>
                      <a:endParaRPr lang="en-CA" sz="1800" b="0" i="0" u="none" strike="noStrike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rgbClr val="004488"/>
                          </a:solidFill>
                          <a:effectLst/>
                        </a:rPr>
                        <a:t>Calculus II</a:t>
                      </a:r>
                      <a:endParaRPr lang="en-CA" sz="1800" b="0" i="0" u="none" strike="noStrike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rgbClr val="004488"/>
                          </a:solidFill>
                          <a:effectLst/>
                        </a:rPr>
                        <a:t>Summer</a:t>
                      </a:r>
                      <a:endParaRPr lang="en-CA" sz="1800" b="0" i="0" u="none" strike="noStrike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rgbClr val="004488"/>
                          </a:solidFill>
                          <a:effectLst/>
                        </a:rPr>
                        <a:t>~80</a:t>
                      </a:r>
                      <a:endParaRPr lang="en-CA" sz="1800" b="0" i="0" u="none" strike="noStrike" dirty="0">
                        <a:solidFill>
                          <a:srgbClr val="0044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4758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1FDDA-7508-3955-51DA-AA75E591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4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Student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EE3377"/>
                </a:solidFill>
              </a:rPr>
              <a:t>We are teaching students 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… with diverse mathematical background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… with very different lived experiences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004488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EE3377"/>
                </a:solidFill>
              </a:rPr>
              <a:t>Rather frequently, we encounter 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… less mathematical maturity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… the idea that math is about “plug and chug” and following recipes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… ingrained passive learning practices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… lack of learning skills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4488"/>
                </a:solidFill>
              </a:rPr>
              <a:t>… feelings of anxiety and being overwhelmed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CFB76-6A3A-6935-37F1-29F9C31C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Program Wide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EE3377"/>
                </a:solidFill>
              </a:rPr>
              <a:t>Concepts over computations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4488"/>
                </a:solidFill>
              </a:rPr>
              <a:t>Qualitative results over quantitative results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4488"/>
                </a:solidFill>
              </a:rPr>
              <a:t>Mathematical modeling and problem-solving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dirty="0">
                <a:solidFill>
                  <a:srgbClr val="004488"/>
                </a:solidFill>
              </a:rPr>
            </a:br>
            <a:endParaRPr lang="en-US" dirty="0">
              <a:solidFill>
                <a:srgbClr val="004488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EE3377"/>
                </a:solidFill>
              </a:rPr>
              <a:t>Resources added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4488"/>
                </a:solidFill>
              </a:rPr>
              <a:t>Better TA/student ratio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4488"/>
                </a:solidFill>
              </a:rPr>
              <a:t>Math Success Program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4488"/>
                </a:solidFill>
              </a:rPr>
              <a:t>Math self-assessment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4488"/>
                </a:solidFill>
              </a:rPr>
              <a:t>ePUMP</a:t>
            </a:r>
            <a:r>
              <a:rPr lang="en-US" dirty="0">
                <a:solidFill>
                  <a:srgbClr val="004488"/>
                </a:solidFill>
              </a:rPr>
              <a:t> (Preparing for University Math Program)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8DDB3-9CA7-E9ED-AADD-67EE91F873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EE3377"/>
                </a:solidFill>
              </a:rPr>
              <a:t>Multiple paths to success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4488"/>
                </a:solidFill>
              </a:rPr>
              <a:t>Less “tentpole” assignments with heavy weight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4488"/>
                </a:solidFill>
              </a:rPr>
              <a:t>Regular engagement with material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4488"/>
                </a:solidFill>
              </a:rPr>
              <a:t>Standard- and attribute-based grading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solidFill>
                <a:srgbClr val="004488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EE3377"/>
                </a:solidFill>
              </a:rPr>
              <a:t>Collaboration and communication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4488"/>
                </a:solidFill>
              </a:rPr>
              <a:t>Teamwork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4488"/>
                </a:solidFill>
              </a:rPr>
              <a:t>Writing mathematics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4488"/>
                </a:solidFill>
              </a:rPr>
              <a:t>Math as a language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4488"/>
                </a:solidFill>
              </a:rPr>
              <a:t>Assigned seating in MY150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04773-0715-05D9-D909-EC3C6CA7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6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The Active Learning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0A4A4-F7F1-F3D2-1C59-D8FBE645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8B13A98-C346-FA4A-7D58-71FC6E8F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5" y="1854008"/>
            <a:ext cx="6922570" cy="4070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752F3-48BC-43D2-B68B-3EBBF5C96DFE}"/>
              </a:ext>
            </a:extLst>
          </p:cNvPr>
          <p:cNvSpPr txBox="1"/>
          <p:nvPr/>
        </p:nvSpPr>
        <p:spPr>
          <a:xfrm>
            <a:off x="7696562" y="6126763"/>
            <a:ext cx="33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PCE = Pre-Class Essentials</a:t>
            </a:r>
          </a:p>
        </p:txBody>
      </p:sp>
    </p:spTree>
    <p:extLst>
      <p:ext uri="{BB962C8B-B14F-4D97-AF65-F5344CB8AC3E}">
        <p14:creationId xmlns:p14="http://schemas.microsoft.com/office/powerpoint/2010/main" val="184405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Calculus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8925"/>
            <a:ext cx="2931947" cy="45797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EE3377"/>
                </a:solidFill>
              </a:rPr>
              <a:t>A quote from the syllabus: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rgbClr val="004488"/>
                </a:solidFill>
              </a:rPr>
              <a:t>We want to train you in the art of teamwork and communication. As future engineers, you will serve an important role at the boundary between science and its applications.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rgbClr val="004488"/>
                </a:solidFill>
              </a:rPr>
              <a:t>You will have to talk to business partners, manufacturers, designers, construction workers, investors.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rgbClr val="004488"/>
                </a:solidFill>
              </a:rPr>
              <a:t>You will need to be able not just to arrive at correct mathematical answers but make others understand you, believe you, and trust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23F3-EB38-9463-FCF7-D4727809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12DE0-FFDC-734C-2A49-D105E6602A6A}"/>
              </a:ext>
            </a:extLst>
          </p:cNvPr>
          <p:cNvSpPr/>
          <p:nvPr/>
        </p:nvSpPr>
        <p:spPr>
          <a:xfrm>
            <a:off x="824550" y="4596937"/>
            <a:ext cx="2841363" cy="1254892"/>
          </a:xfrm>
          <a:prstGeom prst="rect">
            <a:avLst/>
          </a:prstGeom>
          <a:noFill/>
          <a:ln w="63500">
            <a:solidFill>
              <a:srgbClr val="EE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Calculus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A4B58-1B5F-C91F-1D9E-7C0D070D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8925"/>
            <a:ext cx="2931947" cy="45797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EE3377"/>
                </a:solidFill>
              </a:rPr>
              <a:t>A quote from the syllabus: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rgbClr val="004488"/>
                </a:solidFill>
              </a:rPr>
              <a:t>We want to train you in the art of teamwork and communication. As future engineers, you will serve an important role at the boundary between science and its applications.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rgbClr val="004488"/>
                </a:solidFill>
              </a:rPr>
              <a:t>You will have to talk to business partners, manufacturers, designers, construction workers, investors.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rgbClr val="004488"/>
                </a:solidFill>
              </a:rPr>
              <a:t>You will need to be able not just to arrive at correct mathematical answers but make others understand you, believe you, and trust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23F3-EB38-9463-FCF7-D4727809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BE536-EE15-FCA8-FE70-A76311F12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082" y="1255828"/>
            <a:ext cx="7164330" cy="5096714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F1123-B403-E3B8-1B6B-B14B1BD40F2D}"/>
              </a:ext>
            </a:extLst>
          </p:cNvPr>
          <p:cNvSpPr txBox="1">
            <a:spLocks/>
          </p:cNvSpPr>
          <p:nvPr/>
        </p:nvSpPr>
        <p:spPr>
          <a:xfrm>
            <a:off x="6258128" y="850177"/>
            <a:ext cx="5095672" cy="72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EE3377"/>
                </a:solidFill>
              </a:rPr>
              <a:t>2022 Term Test 1 - Numerical integration</a:t>
            </a:r>
            <a:endParaRPr lang="en-US" sz="1800" dirty="0">
              <a:solidFill>
                <a:srgbClr val="004488"/>
              </a:solidFill>
            </a:endParaRPr>
          </a:p>
          <a:p>
            <a:pPr algn="r"/>
            <a:endParaRPr lang="en-US" sz="1800" dirty="0">
              <a:solidFill>
                <a:srgbClr val="00448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877B1-DA8A-FFBD-B9D0-B46405F1080B}"/>
              </a:ext>
            </a:extLst>
          </p:cNvPr>
          <p:cNvSpPr/>
          <p:nvPr/>
        </p:nvSpPr>
        <p:spPr>
          <a:xfrm>
            <a:off x="4304371" y="5263376"/>
            <a:ext cx="6835697" cy="591014"/>
          </a:xfrm>
          <a:prstGeom prst="rect">
            <a:avLst/>
          </a:prstGeom>
          <a:noFill/>
          <a:ln w="63500">
            <a:solidFill>
              <a:srgbClr val="EE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12DE0-FFDC-734C-2A49-D105E6602A6A}"/>
              </a:ext>
            </a:extLst>
          </p:cNvPr>
          <p:cNvSpPr/>
          <p:nvPr/>
        </p:nvSpPr>
        <p:spPr>
          <a:xfrm>
            <a:off x="824550" y="4596937"/>
            <a:ext cx="2841363" cy="1254892"/>
          </a:xfrm>
          <a:prstGeom prst="rect">
            <a:avLst/>
          </a:prstGeom>
          <a:noFill/>
          <a:ln w="63500">
            <a:solidFill>
              <a:srgbClr val="EE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F62-0C1B-724C-E8A8-03F30BC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7733"/>
                </a:solidFill>
              </a:rPr>
              <a:t>Calculus I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558A80FE-15C8-D984-CC74-155E44DA5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44" y="1586779"/>
            <a:ext cx="5549084" cy="4351338"/>
          </a:xfrm>
          <a:ln w="38100"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FF36-3C0E-8D11-D585-992625DF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983D-3879-504E-9CF8-568B2D40BE3C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6BBA02F8-D628-90D0-78C3-37143736E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277" y="365126"/>
            <a:ext cx="5158971" cy="61135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242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1260</Words>
  <Application>Microsoft Office PowerPoint</Application>
  <PresentationFormat>Widescreen</PresentationFormat>
  <Paragraphs>224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Slack-Lato</vt:lpstr>
      <vt:lpstr>Office Theme</vt:lpstr>
      <vt:lpstr>LEARNING TO TEACH TEACHING TO LEARN</vt:lpstr>
      <vt:lpstr>Purpose Of This Presentation</vt:lpstr>
      <vt:lpstr>The Setting</vt:lpstr>
      <vt:lpstr>Student Context</vt:lpstr>
      <vt:lpstr>Program Wide Changes</vt:lpstr>
      <vt:lpstr>The Active Learning Cycle</vt:lpstr>
      <vt:lpstr>Calculus II</vt:lpstr>
      <vt:lpstr>Calculus II</vt:lpstr>
      <vt:lpstr>Calculus I</vt:lpstr>
      <vt:lpstr>Linear Algebra</vt:lpstr>
      <vt:lpstr>Concerns And Requests</vt:lpstr>
      <vt:lpstr>The Counterpart: Teaching To Learn</vt:lpstr>
      <vt:lpstr>Examples</vt:lpstr>
      <vt:lpstr>Examples</vt:lpstr>
      <vt:lpstr>Examples</vt:lpstr>
      <vt:lpstr>Examples</vt:lpstr>
      <vt:lpstr>Next steps: some conversation starters</vt:lpstr>
      <vt:lpstr>LEARNING TO TEACH TEACHING TO LEARN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 Parsch</dc:creator>
  <cp:lastModifiedBy>Dean's Office</cp:lastModifiedBy>
  <cp:revision>33</cp:revision>
  <dcterms:created xsi:type="dcterms:W3CDTF">2022-11-28T02:10:08Z</dcterms:created>
  <dcterms:modified xsi:type="dcterms:W3CDTF">2022-12-08T15:57:38Z</dcterms:modified>
</cp:coreProperties>
</file>